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9.svg" ContentType="image/svg+xml"/>
  <Override PartName="/ppt/media/image31.svg" ContentType="image/svg+xml"/>
  <Override PartName="/ppt/media/image34.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Override PartName="/ppt/webExtensions/webExtension1.xml" ContentType="application/vnd.wps-officedocument.webExtension+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 id="2147483663" r:id="rId4"/>
    <p:sldMasterId id="2147483665" r:id="rId5"/>
    <p:sldMasterId id="2147483667" r:id="rId6"/>
    <p:sldMasterId id="2147483669" r:id="rId7"/>
  </p:sldMasterIdLst>
  <p:notesMasterIdLst>
    <p:notesMasterId r:id="rId10"/>
  </p:notesMasterIdLst>
  <p:handoutMasterIdLst>
    <p:handoutMasterId r:id="rId22"/>
  </p:handoutMasterIdLst>
  <p:sldIdLst>
    <p:sldId id="312" r:id="rId8"/>
    <p:sldId id="257" r:id="rId9"/>
    <p:sldId id="258" r:id="rId11"/>
    <p:sldId id="276" r:id="rId12"/>
    <p:sldId id="260" r:id="rId13"/>
    <p:sldId id="294" r:id="rId14"/>
    <p:sldId id="310" r:id="rId15"/>
    <p:sldId id="262" r:id="rId16"/>
    <p:sldId id="264" r:id="rId17"/>
    <p:sldId id="265" r:id="rId18"/>
    <p:sldId id="311" r:id="rId19"/>
    <p:sldId id="270" r:id="rId20"/>
    <p:sldId id="275" r:id="rId21"/>
  </p:sldIdLst>
  <p:sldSz cx="12192000" cy="6858000"/>
  <p:notesSz cx="6858000" cy="9144000"/>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0" userDrawn="1">
          <p15:clr>
            <a:srgbClr val="747775"/>
          </p15:clr>
        </p15:guide>
        <p15:guide id="2" pos="2880" userDrawn="1">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1" clrIdx="0"/>
  <p:cmAuthor id="1" name="707156650@qq.com" initials="7" lastIdx="1" clrIdx="0"/>
  <p:cmAuthor id="2" name="陈水水" initials="陈" lastIdx="2" clrIdx="1"/>
  <p:cmAuthor id="3" name="qz5008" initials="q" lastIdx="1" clrIdx="2"/>
  <p:cmAuthor id="4" name="Jacky" initials="J" lastIdx="6" clrIdx="3"/>
  <p:cmAuthor id="5" name="HKMED" initials="H" lastIdx="27" clrIdx="4"/>
  <p:cmAuthor id="6" name="MENG Maggie" initials="MM" lastIdx="11" clrIdx="5"/>
  <p:cmAuthor id="7" name="1206988966@qq.com" initials="1" lastIdx="1" clrIdx="2"/>
  <p:cmAuthor id="8" name="姜伟光" initials="姜" lastIdx="1" clrIdx="0"/>
  <p:cmAuthor id="9" name="admin" initials="a" lastIdx="1" clrIdx="4"/>
  <p:cmAuthor id="10" name="Catalano, Alec" initials="C" lastIdx="23" clrIdx="0"/>
  <p:cmAuthor id="11" name="h'p" initials="h" lastIdx="1" clrIdx="10"/>
  <p:cmAuthor id="12" name="DELL" initials="D" lastIdx="1" clrIdx="11"/>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B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4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gs" Target="tags/tag44.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dk1">
                    <a:lumMod val="75000"/>
                    <a:lumOff val="25000"/>
                  </a:schemeClr>
                </a:solidFill>
                <a:latin typeface="+mn-lt"/>
                <a:ea typeface="+mn-ea"/>
                <a:cs typeface="+mn-cs"/>
              </a:defRPr>
            </a:pPr>
            <a:r>
              <a:t>数量</a:t>
            </a:r>
          </a:p>
        </c:rich>
      </c:tx>
      <c:layout/>
      <c:overlay val="0"/>
      <c:spPr>
        <a:noFill/>
        <a:ln>
          <a:noFill/>
        </a:ln>
        <a:effectLst/>
      </c:spPr>
    </c:title>
    <c:autoTitleDeleted val="0"/>
    <c:plotArea>
      <c:layout/>
      <c:pieChart>
        <c:varyColors val="1"/>
        <c:ser>
          <c:idx val="0"/>
          <c:order val="0"/>
          <c:tx>
            <c:strRef>
              <c:f>Sheet1!$B$1</c:f>
              <c:strCache>
                <c:ptCount val="1"/>
                <c:pt idx="0">
                  <c:v>数量</c:v>
                </c:pt>
              </c:strCache>
            </c:strRef>
          </c:tx>
          <c:spPr/>
          <c:explosion val="5"/>
          <c:dPt>
            <c:idx val="0"/>
            <c:bubble3D val="0"/>
            <c:spPr>
              <a:gradFill>
                <a:gsLst>
                  <a:gs pos="0">
                    <a:schemeClr val="accent1">
                      <a:hueOff val="-1670000"/>
                    </a:schemeClr>
                  </a:gs>
                  <a:gs pos="100000">
                    <a:schemeClr val="accent1"/>
                  </a:gs>
                </a:gsLst>
                <a:lin ang="5400000" scaled="0"/>
              </a:gradFill>
              <a:ln>
                <a:gradFill>
                  <a:gsLst>
                    <a:gs pos="0">
                      <a:schemeClr val="accent1">
                        <a:lumMod val="75000"/>
                        <a:hueOff val="-1670000"/>
                      </a:schemeClr>
                    </a:gs>
                    <a:gs pos="100000">
                      <a:schemeClr val="accent1">
                        <a:lumMod val="75000"/>
                      </a:schemeClr>
                    </a:gs>
                  </a:gsLst>
                  <a:lin ang="5400000" scaled="1"/>
                </a:gradFill>
              </a:ln>
              <a:effectLst/>
            </c:spPr>
          </c:dPt>
          <c:dPt>
            <c:idx val="1"/>
            <c:bubble3D val="0"/>
            <c:spPr>
              <a:gradFill>
                <a:gsLst>
                  <a:gs pos="0">
                    <a:schemeClr val="accent2">
                      <a:hueOff val="-1670000"/>
                    </a:schemeClr>
                  </a:gs>
                  <a:gs pos="100000">
                    <a:schemeClr val="accent2"/>
                  </a:gs>
                </a:gsLst>
                <a:lin ang="5400000" scaled="0"/>
              </a:gradFill>
              <a:ln>
                <a:gradFill>
                  <a:gsLst>
                    <a:gs pos="0">
                      <a:schemeClr val="accent2">
                        <a:lumMod val="75000"/>
                        <a:hueOff val="-1670000"/>
                      </a:schemeClr>
                    </a:gs>
                    <a:gs pos="100000">
                      <a:schemeClr val="accent2">
                        <a:lumMod val="75000"/>
                      </a:schemeClr>
                    </a:gs>
                  </a:gsLst>
                  <a:lin ang="5400000" scaled="1"/>
                </a:gradFill>
              </a:ln>
              <a:effectLst/>
            </c:spPr>
          </c:dPt>
          <c:dPt>
            <c:idx val="2"/>
            <c:bubble3D val="0"/>
            <c:spPr>
              <a:gradFill>
                <a:gsLst>
                  <a:gs pos="0">
                    <a:schemeClr val="accent3">
                      <a:hueOff val="-1670000"/>
                    </a:schemeClr>
                  </a:gs>
                  <a:gs pos="100000">
                    <a:schemeClr val="accent3"/>
                  </a:gs>
                </a:gsLst>
                <a:lin ang="5400000" scaled="0"/>
              </a:gradFill>
              <a:ln>
                <a:gradFill>
                  <a:gsLst>
                    <a:gs pos="0">
                      <a:schemeClr val="accent3">
                        <a:lumMod val="75000"/>
                        <a:hueOff val="-1670000"/>
                      </a:schemeClr>
                    </a:gs>
                    <a:gs pos="100000">
                      <a:schemeClr val="accent3">
                        <a:lumMod val="75000"/>
                      </a:schemeClr>
                    </a:gs>
                  </a:gsLst>
                  <a:lin ang="5400000" scaled="1"/>
                </a:gradFill>
              </a:ln>
              <a:effectLst/>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1"/>
              <c:showCatName val="1"/>
              <c:showSerName val="0"/>
              <c:showPercent val="0"/>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outEnd"/>
              <c:showLegendKey val="0"/>
              <c:showVal val="1"/>
              <c:showCatName val="1"/>
              <c:showSerName val="0"/>
              <c:showPercent val="0"/>
              <c:showBubbleSize val="0"/>
              <c:separator>
</c:separator>
              <c:extLst>
                <c:ext xmlns:c15="http://schemas.microsoft.com/office/drawing/2012/chart" uri="{CE6537A1-D6FC-4f65-9D91-7224C49458BB}"/>
              </c:extLst>
            </c:dLbl>
            <c:dLbl>
              <c:idx val="2"/>
              <c:layout>
                <c:manualLayout>
                  <c:x val="-0.0457038391224863"/>
                  <c:y val="0.0351189153145143"/>
                </c:manualLayout>
              </c:layout>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71832372380818"/>
                      <c:h val="0.173371860413425"/>
                    </c:manualLayout>
                  </c15:layout>
                </c:ext>
              </c:extLst>
            </c:dLbl>
            <c:numFmt formatCode="General" sourceLinked="1"/>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Sheet1!$A$2:$A$4</c:f>
              <c:strCache>
                <c:ptCount val="3"/>
                <c:pt idx="0">
                  <c:v>支付项目</c:v>
                </c:pt>
                <c:pt idx="1">
                  <c:v>患者运营项目</c:v>
                </c:pt>
                <c:pt idx="2">
                  <c:v>互联网医院项目</c:v>
                </c:pt>
              </c:strCache>
            </c:strRef>
          </c:cat>
          <c:val>
            <c:numRef>
              <c:f>Sheet1!$B$2:$B$4</c:f>
              <c:numCache>
                <c:formatCode>General</c:formatCode>
                <c:ptCount val="3"/>
                <c:pt idx="0">
                  <c:v>6</c:v>
                </c:pt>
                <c:pt idx="1">
                  <c:v>5</c:v>
                </c:pt>
                <c:pt idx="2">
                  <c:v>2</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lt1">
        <a:lumMod val="96000"/>
      </a:schemeClr>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90">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hueOff val="-1670000"/>
            </a:schemeClr>
          </a:gs>
          <a:gs pos="100000">
            <a:schemeClr val="phClr"/>
          </a:gs>
        </a:gsLst>
        <a:lin ang="5400000" scaled="0"/>
      </a:gradFill>
      <a:ln>
        <a:gradFill>
          <a:gsLst>
            <a:gs pos="0">
              <a:schemeClr val="phClr">
                <a:lumMod val="75000"/>
                <a:hueOff val="-1670000"/>
              </a:schemeClr>
            </a:gs>
            <a:gs pos="100000">
              <a:schemeClr val="phClr">
                <a:lumMod val="75000"/>
              </a:schemeClr>
            </a:gs>
          </a:gsLst>
          <a:lin ang="5400000" scaled="1"/>
        </a:gra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本次汇报将分为七个部分，首先是年度总览，回顾关键指标；其次是核心业绩，展示项目成果；接着是项目复盘，总结经验教训；然后是挑战与对策分析；之后是团队建设和个人成长的分享；最后是对下一年度的规划展望。</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从成功项目中，我们提炼出四条核心经验：首先，早期充分的需求调研和干系人沟通是项目成功的基石；其次，敏捷开发模式的引入显著提升了我们的响应速度和交付灵活性；第三，跨部门协作机制的建立有效打破了信息壁垒；最后，持续的风险识别与管理为项目保驾护航。这些经验将指导我们未来的工作。</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在团队能力提升方面，我们组织了12场技术与管理内部分享会，支持5名成员获得了PMP、CISSP等专业认证，并推动了2名成员进行跨项目轮岗。同时，我们建立了新员工导师制度，有效提升了新人的融入速度和成长效率。这些举措全方位地促进了团队整体能力的提升。</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我的汇报到此结束。再次感谢各位领导的信任与支持，感谢团队每一位成员的辛勤付出与紧密协作，也感谢公司各兄弟部门的鼎力配合！谢谢大家！</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首先我们进入第一部分，年度总览。在过去的一年里，我们团队始终围绕核心战略，不仅高效地完成了各项项目交付，更在系统稳定性和数据安全方面取得了优异的成绩，所有关键业务指标均已全面达成。</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首先我们进入第一部分，年度总览。在过去的一年里，我们团队始终围绕核心战略，不仅高效地完成了各项项目交付，更在系统稳定性和数据安全方面取得了优异的成绩，所有关键业务指标均已全面达成。</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从项目类型分布来看，现有系统升级占比最高，达到40%，这表明我们持续投入以提升现有系统的性能和用户体验。新建系统开发占35%，是我们业务创新的主要方向。同时，我们也高度重视数据安全与合规，以及流程的优化与集成，分别占比15%和10%。这种分布体现了我们在创新与优化之间的平衡。</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从项目类型分布来看，现有系统升级占比最高，达到40%，这表明我们持续投入以提升现有系统的性能和用户体验。新建系统开发占35%，是我们业务创新的主要方向。同时，我们也高度重视数据安全与合规，以及流程的优化与集成，分别占比15%和10%。这种分布体现了我们在创新与优化之间的平衡。</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从项目类型分布来看，现有系统升级占比最高，达到40%，这表明我们持续投入以提升现有系统的性能和用户体验。新建系统开发占35%，是我们业务创新的主要方向。同时，我们也高度重视数据安全与合规，以及流程的优化与集成，分别占比15%和10%。这种分布体现了我们在创新与优化之间的平衡。</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其中，智慧门诊系统的上线是我们的一大亮点。该项目的目标是将患者平均等待时间缩短30%。实际运行后，患者候诊时间从60分钟大幅降至35分钟，超额完成目标。同时，医生工作效率提升了25%，系统稳定运行率高达99.9%。这不仅极大提升了患者的就医体验，也有效释放了医护人员的生产力。</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第三部分是项目复盘。我们坚信，无论是成功的经验还是失败的教训，都是团队宝贵的财富。通过对本年度项目进行深度复盘，我们旨在萃取关键经验，为未来的项目管理提供有力的借鉴和指导。</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lstStyle>
            <a:lvl1pPr algn="l">
              <a:defRPr sz="1400" b="0" i="0" u="none" strike="noStrike"/>
            </a:lvl1pPr>
          </a:lstStyle>
          <a:p>
            <a:pPr indent="0" algn="l">
              <a:lnSpc>
                <a:spcPct val="100000"/>
              </a:lnSpc>
            </a:pPr>
            <a:r>
              <a:rPr lang="en-US" sz="1400" b="0" i="0" u="none" strike="noStrike">
                <a:solidFill>
                  <a:srgbClr val="000000"/>
                </a:solidFill>
              </a:rPr>
              <a:t>从成功项目中，我们提炼出四条核心经验：首先，早期充分的需求调研和干系人沟通是项目成功的基石；其次，敏捷开发模式的引入显著提升了我们的响应速度和交付灵活性；第三，跨部门协作机制的建立有效打破了信息壁垒；最后，持续的风险识别与管理为项目保驾护航。这些经验将指导我们未来的工作。</a:t>
            </a:r>
            <a:endParaRPr lang="en-US" sz="1400" b="0" i="0" u="none" strike="noStrike">
              <a:solidFill>
                <a:srgbClr val="000000"/>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1" name="Shape 11"/>
        <p:cNvGrpSpPr/>
        <p:nvPr/>
      </p:nvGrpSpPr>
      <p:grpSpPr>
        <a:xfrm>
          <a:off x="0" y="0"/>
          <a:ext cx="0" cy="0"/>
          <a:chOff x="0" y="0"/>
          <a:chExt cx="0" cy="0"/>
        </a:xfrm>
      </p:grpSpPr>
      <p:sp>
        <p:nvSpPr>
          <p:cNvPr id="12" name="Shape 30"/>
          <p:cNvSpPr txBox="1"/>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Arial" panose="020B060402020202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68" name="Shape 68"/>
        <p:cNvGrpSpPr/>
        <p:nvPr/>
      </p:nvGrpSpPr>
      <p:grpSpPr>
        <a:xfrm>
          <a:off x="0" y="0"/>
          <a:ext cx="0" cy="0"/>
          <a:chOff x="0" y="0"/>
          <a:chExt cx="0" cy="0"/>
        </a:xfrm>
      </p:grpSpPr>
      <p:sp>
        <p:nvSpPr>
          <p:cNvPr id="69" name="Shape 49"/>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1" name="Shape 51"/>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竖排标题与文本">
  <p:cSld name="VERTICAL_TITLE_AND_VERTICAL_TEXT">
    <p:spTree>
      <p:nvGrpSpPr>
        <p:cNvPr id="74" name="Shape 74"/>
        <p:cNvGrpSpPr/>
        <p:nvPr/>
      </p:nvGrpSpPr>
      <p:grpSpPr>
        <a:xfrm>
          <a:off x="0" y="0"/>
          <a:ext cx="0" cy="0"/>
          <a:chOff x="0" y="0"/>
          <a:chExt cx="0" cy="0"/>
        </a:xfrm>
      </p:grpSpPr>
      <p:sp>
        <p:nvSpPr>
          <p:cNvPr id="75" name="Shape 15"/>
          <p:cNvSpPr txBox="1"/>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7" name="Shape 17"/>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占位符 12"/>
          <p:cNvSpPr>
            <a:spLocks noGrp="1"/>
          </p:cNvSpPr>
          <p:nvPr>
            <p:ph type="title"/>
          </p:nvPr>
        </p:nvSpPr>
        <p:spPr>
          <a:xfrm>
            <a:off x="973667" y="249769"/>
            <a:ext cx="10515600" cy="523220"/>
          </a:xfrm>
          <a:prstGeom prst="rect">
            <a:avLst/>
          </a:prstGeom>
          <a:noFill/>
        </p:spPr>
        <p:txBody>
          <a:bodyPr vert="horz" wrap="square" lIns="91440" tIns="45720" rIns="91440" bIns="45720" rtlCol="0" anchor="ctr">
            <a:spAutoFit/>
          </a:bodyPr>
          <a:lstStyle>
            <a:lvl1pPr>
              <a:defRPr>
                <a:latin typeface="微软雅黑" panose="020B0503020204020204" charset="-122"/>
                <a:ea typeface="微软雅黑" panose="020B0503020204020204" charset="-122"/>
              </a:defRPr>
            </a:lvl1pPr>
          </a:lstStyle>
          <a:p>
            <a:pPr marL="0" lvl="0" fontAlgn="auto">
              <a:lnSpc>
                <a:spcPct val="100000"/>
              </a:lnSpc>
            </a:pPr>
            <a:r>
              <a:rPr kumimoji="1" lang="zh-CN" altLang="en-US" dirty="0"/>
              <a:t>单击此处编辑母版标题样式</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17" name="Shape 17"/>
        <p:cNvGrpSpPr/>
        <p:nvPr/>
      </p:nvGrpSpPr>
      <p:grpSpPr>
        <a:xfrm>
          <a:off x="0" y="0"/>
          <a:ext cx="0" cy="0"/>
          <a:chOff x="0" y="0"/>
          <a:chExt cx="0" cy="0"/>
        </a:xfrm>
      </p:grpSpPr>
      <p:sp>
        <p:nvSpPr>
          <p:cNvPr id="18" name="Shape 54"/>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20" name="Shape 56"/>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23" name="Shape 23"/>
        <p:cNvGrpSpPr/>
        <p:nvPr/>
      </p:nvGrpSpPr>
      <p:grpSpPr>
        <a:xfrm>
          <a:off x="0" y="0"/>
          <a:ext cx="0" cy="0"/>
          <a:chOff x="0" y="0"/>
          <a:chExt cx="0" cy="0"/>
        </a:xfrm>
      </p:grpSpPr>
      <p:sp>
        <p:nvSpPr>
          <p:cNvPr id="24" name="Shape 59"/>
          <p:cNvSpPr txBox="1"/>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Arial" panose="020B0604020202020204"/>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29" name="Shape 29"/>
        <p:cNvGrpSpPr/>
        <p:nvPr/>
      </p:nvGrpSpPr>
      <p:grpSpPr>
        <a:xfrm>
          <a:off x="0" y="0"/>
          <a:ext cx="0" cy="0"/>
          <a:chOff x="0" y="0"/>
          <a:chExt cx="0" cy="0"/>
        </a:xfrm>
      </p:grpSpPr>
      <p:sp>
        <p:nvSpPr>
          <p:cNvPr id="30" name="Shape 9"/>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2" name="Shape 11"/>
          <p:cNvSpPr txBox="1"/>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33" name="Shape 12"/>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36" name="Shape 36"/>
        <p:cNvGrpSpPr/>
        <p:nvPr/>
      </p:nvGrpSpPr>
      <p:grpSpPr>
        <a:xfrm>
          <a:off x="0" y="0"/>
          <a:ext cx="0" cy="0"/>
          <a:chOff x="0" y="0"/>
          <a:chExt cx="0" cy="0"/>
        </a:xfrm>
      </p:grpSpPr>
      <p:sp>
        <p:nvSpPr>
          <p:cNvPr id="37" name="Shape 35"/>
          <p:cNvSpPr txBox="1"/>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39" name="Shape 37"/>
          <p:cNvSpPr txBox="1"/>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0" name="Shape 38"/>
          <p:cNvSpPr txBox="1"/>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41" name="Shape 39"/>
          <p:cNvSpPr txBox="1"/>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2" name="Shape 40"/>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45" name="Shape 45"/>
        <p:cNvGrpSpPr/>
        <p:nvPr/>
      </p:nvGrpSpPr>
      <p:grpSpPr>
        <a:xfrm>
          <a:off x="0" y="0"/>
          <a:ext cx="0" cy="0"/>
          <a:chOff x="0" y="0"/>
          <a:chExt cx="0" cy="0"/>
        </a:xfrm>
      </p:grpSpPr>
      <p:sp>
        <p:nvSpPr>
          <p:cNvPr id="46" name="Shape 20"/>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50" name="Shape 50"/>
        <p:cNvGrpSpPr/>
        <p:nvPr/>
      </p:nvGrpSpPr>
      <p:grpSpPr>
        <a:xfrm>
          <a:off x="0" y="0"/>
          <a:ext cx="0" cy="0"/>
          <a:chOff x="0" y="0"/>
          <a:chExt cx="0" cy="0"/>
        </a:xfrm>
      </p:grpSpPr>
      <p:sp>
        <p:nvSpPr>
          <p:cNvPr id="51" name="Shape 6"/>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54" name="Shape 54"/>
        <p:cNvGrpSpPr/>
        <p:nvPr/>
      </p:nvGrpSpPr>
      <p:grpSpPr>
        <a:xfrm>
          <a:off x="0" y="0"/>
          <a:ext cx="0" cy="0"/>
          <a:chOff x="0" y="0"/>
          <a:chExt cx="0" cy="0"/>
        </a:xfrm>
      </p:grpSpPr>
      <p:sp>
        <p:nvSpPr>
          <p:cNvPr id="55" name="Shape 43"/>
          <p:cNvSpPr txBox="1"/>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2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p:txBody>
      </p:sp>
      <p:sp>
        <p:nvSpPr>
          <p:cNvPr id="57" name="Shape 45"/>
          <p:cNvSpPr txBox="1"/>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58" name="Shape 46"/>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61" name="Shape 61"/>
        <p:cNvGrpSpPr/>
        <p:nvPr/>
      </p:nvGrpSpPr>
      <p:grpSpPr>
        <a:xfrm>
          <a:off x="0" y="0"/>
          <a:ext cx="0" cy="0"/>
          <a:chOff x="0" y="0"/>
          <a:chExt cx="0" cy="0"/>
        </a:xfrm>
      </p:grpSpPr>
      <p:sp>
        <p:nvSpPr>
          <p:cNvPr id="62" name="Shape 24"/>
          <p:cNvSpPr txBox="1"/>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panose="020B0604020202020204"/>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p:nvPr>
            <p:ph type="pic" idx="2"/>
          </p:nvPr>
        </p:nvSpPr>
        <p:spPr>
          <a:xfrm>
            <a:off x="3887391" y="740569"/>
            <a:ext cx="4629150" cy="3655219"/>
          </a:xfrm>
          <a:prstGeom prst="rect">
            <a:avLst/>
          </a:prstGeom>
          <a:noFill/>
          <a:ln>
            <a:noFill/>
          </a:ln>
        </p:spPr>
      </p:sp>
      <p:sp>
        <p:nvSpPr>
          <p:cNvPr id="64" name="Shape 26"/>
          <p:cNvSpPr txBox="1"/>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65" name="Shape 27"/>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Shape 1"/>
          <p:cNvSpPr txBox="1"/>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Arial" panose="020B0604020202020204"/>
              <a:buNone/>
              <a:defRPr sz="3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Shape 3"/>
          <p:cNvSpPr txBox="1"/>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Shape 4"/>
          <p:cNvSpPr txBox="1"/>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1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 name="Shape 5"/>
          <p:cNvSpPr txBox="1"/>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zh-CN"/>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tags" Target="../tags/tag4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7.xml"/><Relationship Id="rId2" Type="http://schemas.openxmlformats.org/officeDocument/2006/relationships/image" Target="../media/image36.png"/><Relationship Id="rId1" Type="http://schemas.openxmlformats.org/officeDocument/2006/relationships/tags" Target="../tags/tag43.xml"/></Relationships>
</file>

<file path=ppt/slides/_rels/slide12.xml.rels><?xml version="1.0" encoding="UTF-8" standalone="yes"?>
<Relationships xmlns="http://schemas.openxmlformats.org/package/2006/relationships"><Relationship Id="rId9" Type="http://schemas.openxmlformats.org/officeDocument/2006/relationships/image" Target="../media/image45.svg"/><Relationship Id="rId8" Type="http://schemas.openxmlformats.org/officeDocument/2006/relationships/image" Target="../media/image44.png"/><Relationship Id="rId7" Type="http://schemas.openxmlformats.org/officeDocument/2006/relationships/image" Target="../media/image43.sv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3" Type="http://schemas.openxmlformats.org/officeDocument/2006/relationships/image" Target="../media/image39.svg"/><Relationship Id="rId2" Type="http://schemas.openxmlformats.org/officeDocument/2006/relationships/image" Target="../media/image38.png"/><Relationship Id="rId11" Type="http://schemas.openxmlformats.org/officeDocument/2006/relationships/notesSlide" Target="../notesSlides/notesSlide11.xml"/><Relationship Id="rId10" Type="http://schemas.openxmlformats.org/officeDocument/2006/relationships/slideLayout" Target="../slideLayouts/slideLayout12.xml"/><Relationship Id="rId1"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46.jpe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tags" Target="../tags/tag2.xml"/><Relationship Id="rId27" Type="http://schemas.openxmlformats.org/officeDocument/2006/relationships/notesSlide" Target="../notesSlides/notesSlide1.xml"/><Relationship Id="rId26" Type="http://schemas.openxmlformats.org/officeDocument/2006/relationships/slideLayout" Target="../slideLayouts/slideLayout12.xml"/><Relationship Id="rId25" Type="http://schemas.openxmlformats.org/officeDocument/2006/relationships/tags" Target="../tags/tag16.xml"/><Relationship Id="rId24" Type="http://schemas.openxmlformats.org/officeDocument/2006/relationships/tags" Target="../tags/tag15.xml"/><Relationship Id="rId23" Type="http://schemas.openxmlformats.org/officeDocument/2006/relationships/image" Target="../media/image13.svg"/><Relationship Id="rId22" Type="http://schemas.openxmlformats.org/officeDocument/2006/relationships/image" Target="../media/image12.png"/><Relationship Id="rId21" Type="http://schemas.openxmlformats.org/officeDocument/2006/relationships/tags" Target="../tags/tag14.xml"/><Relationship Id="rId20" Type="http://schemas.openxmlformats.org/officeDocument/2006/relationships/tags" Target="../tags/tag13.xml"/><Relationship Id="rId2" Type="http://schemas.openxmlformats.org/officeDocument/2006/relationships/tags" Target="../tags/tag1.xml"/><Relationship Id="rId19" Type="http://schemas.openxmlformats.org/officeDocument/2006/relationships/tags" Target="../tags/tag12.xml"/><Relationship Id="rId18" Type="http://schemas.openxmlformats.org/officeDocument/2006/relationships/tags" Target="../tags/tag11.xml"/><Relationship Id="rId17" Type="http://schemas.openxmlformats.org/officeDocument/2006/relationships/image" Target="../media/image11.svg"/><Relationship Id="rId16" Type="http://schemas.openxmlformats.org/officeDocument/2006/relationships/image" Target="../media/image10.png"/><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image" Target="../media/image9.svg"/><Relationship Id="rId10" Type="http://schemas.openxmlformats.org/officeDocument/2006/relationships/image" Target="../media/image8.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tags" Target="../tags/tag17.xml"/><Relationship Id="rId2" Type="http://schemas.openxmlformats.org/officeDocument/2006/relationships/image" Target="../media/image16.png"/><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5.xml"/><Relationship Id="rId4" Type="http://schemas.openxmlformats.org/officeDocument/2006/relationships/tags" Target="../tags/tag19.xml"/><Relationship Id="rId3" Type="http://schemas.openxmlformats.org/officeDocument/2006/relationships/image" Target="../media/image17.png"/><Relationship Id="rId2" Type="http://www.wps.cn/officeDocument/2018/webExtension" Target="../webExtensions/webExtension1.xml" TargetMode="External"/><Relationship Id="rId1" Type="http://www.wps.cn/officeDocument/2018/webExtension" Target="../webExtensions/webExtension1.xml"/></Relationships>
</file>

<file path=ppt/slides/_rels/slide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5" Type="http://schemas.openxmlformats.org/officeDocument/2006/relationships/notesSlide" Target="../notesSlides/notesSlide6.xml"/><Relationship Id="rId24" Type="http://schemas.openxmlformats.org/officeDocument/2006/relationships/slideLayout" Target="../slideLayouts/slideLayout16.xml"/><Relationship Id="rId23" Type="http://schemas.openxmlformats.org/officeDocument/2006/relationships/image" Target="../media/image26.png"/><Relationship Id="rId22" Type="http://schemas.openxmlformats.org/officeDocument/2006/relationships/tags" Target="../tags/tag33.xml"/><Relationship Id="rId21" Type="http://schemas.openxmlformats.org/officeDocument/2006/relationships/image" Target="../media/image25.svg"/><Relationship Id="rId20" Type="http://schemas.openxmlformats.org/officeDocument/2006/relationships/image" Target="../media/image24.png"/><Relationship Id="rId2" Type="http://schemas.openxmlformats.org/officeDocument/2006/relationships/tags" Target="../tags/tag21.xml"/><Relationship Id="rId19" Type="http://schemas.openxmlformats.org/officeDocument/2006/relationships/tags" Target="../tags/tag32.xml"/><Relationship Id="rId18" Type="http://schemas.openxmlformats.org/officeDocument/2006/relationships/image" Target="../media/image23.svg"/><Relationship Id="rId17" Type="http://schemas.openxmlformats.org/officeDocument/2006/relationships/image" Target="../media/image22.png"/><Relationship Id="rId16" Type="http://schemas.openxmlformats.org/officeDocument/2006/relationships/tags" Target="../tags/tag31.xml"/><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tags" Target="../tags/tag30.xml"/><Relationship Id="rId12" Type="http://schemas.openxmlformats.org/officeDocument/2006/relationships/image" Target="../media/image19.svg"/><Relationship Id="rId11" Type="http://schemas.openxmlformats.org/officeDocument/2006/relationships/image" Target="../media/image18.png"/><Relationship Id="rId10" Type="http://schemas.openxmlformats.org/officeDocument/2006/relationships/tags" Target="../tags/tag29.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image" Target="../media/image31.svg"/><Relationship Id="rId4" Type="http://schemas.openxmlformats.org/officeDocument/2006/relationships/image" Target="../media/image30.png"/><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27.jpeg"/></Relationships>
</file>

<file path=ppt/slides/_rels/slide9.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34.svg"/><Relationship Id="rId7" Type="http://schemas.openxmlformats.org/officeDocument/2006/relationships/image" Target="../media/image33.png"/><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8.png"/><Relationship Id="rId2" Type="http://schemas.openxmlformats.org/officeDocument/2006/relationships/tags" Target="../tags/tag36.xml"/><Relationship Id="rId12" Type="http://schemas.openxmlformats.org/officeDocument/2006/relationships/notesSlide" Target="../notesSlides/notesSlide8.xml"/><Relationship Id="rId11" Type="http://schemas.openxmlformats.org/officeDocument/2006/relationships/slideLayout" Target="../slideLayouts/slideLayout12.xml"/><Relationship Id="rId10" Type="http://schemas.openxmlformats.org/officeDocument/2006/relationships/tags" Target="../tags/tag41.xml"/><Relationship Id="rId1"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361333"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片 54"/>
          <p:cNvPicPr>
            <a:picLocks noChangeAspect="1"/>
          </p:cNvPicPr>
          <p:nvPr/>
        </p:nvPicPr>
        <p:blipFill>
          <a:blip r:embed="rId1" cstate="email"/>
          <a:srcRect/>
          <a:stretch>
            <a:fillRect/>
          </a:stretch>
        </p:blipFill>
        <p:spPr>
          <a:xfrm>
            <a:off x="-188940" y="-172352"/>
            <a:ext cx="12569879" cy="7462686"/>
          </a:xfrm>
          <a:prstGeom prst="rect">
            <a:avLst/>
          </a:prstGeom>
        </p:spPr>
      </p:pic>
      <p:pic>
        <p:nvPicPr>
          <p:cNvPr id="2" name="图片 1"/>
          <p:cNvPicPr>
            <a:picLocks noChangeAspect="1"/>
          </p:cNvPicPr>
          <p:nvPr/>
        </p:nvPicPr>
        <p:blipFill>
          <a:blip r:embed="rId2" cstate="email">
            <a:alphaModFix amt="65000"/>
          </a:blip>
          <a:stretch>
            <a:fillRect/>
          </a:stretch>
        </p:blipFill>
        <p:spPr>
          <a:xfrm>
            <a:off x="-246798" y="0"/>
            <a:ext cx="12901779" cy="7560860"/>
          </a:xfrm>
          <a:prstGeom prst="rect">
            <a:avLst/>
          </a:prstGeom>
        </p:spPr>
      </p:pic>
      <p:sp>
        <p:nvSpPr>
          <p:cNvPr id="31" name="矩形 30"/>
          <p:cNvSpPr/>
          <p:nvPr/>
        </p:nvSpPr>
        <p:spPr>
          <a:xfrm>
            <a:off x="891348" y="0"/>
            <a:ext cx="12192000" cy="6858000"/>
          </a:xfrm>
          <a:prstGeom prst="rect">
            <a:avLst/>
          </a:prstGeom>
          <a:gradFill flip="none" rotWithShape="1">
            <a:gsLst>
              <a:gs pos="0">
                <a:srgbClr val="E2E9F3">
                  <a:alpha val="13000"/>
                </a:srgbClr>
              </a:gs>
              <a:gs pos="72000">
                <a:schemeClr val="bg1">
                  <a:alpha val="0"/>
                </a:schemeClr>
              </a:gs>
              <a:gs pos="33000">
                <a:schemeClr val="bg1">
                  <a:alpha val="21000"/>
                </a:scheme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u="none" strike="noStrike" kern="0" cap="none" spc="0" normalizeH="0" baseline="0" noProof="0" dirty="0">
              <a:ln>
                <a:noFill/>
              </a:ln>
              <a:solidFill>
                <a:prstClr val="white"/>
              </a:solidFill>
              <a:effectLst/>
              <a:uLnTx/>
              <a:uFillTx/>
              <a:latin typeface="微软雅黑" panose="020B0503020204020204" charset="-122"/>
              <a:ea typeface="等线" panose="02010600030101010101" pitchFamily="2" charset="-122"/>
              <a:cs typeface="+mn-cs"/>
            </a:endParaRPr>
          </a:p>
        </p:txBody>
      </p:sp>
      <p:pic>
        <p:nvPicPr>
          <p:cNvPr id="28" name="图片 27"/>
          <p:cNvPicPr>
            <a:picLocks noChangeAspect="1"/>
          </p:cNvPicPr>
          <p:nvPr/>
        </p:nvPicPr>
        <p:blipFill>
          <a:blip r:embed="rId3" cstate="email"/>
          <a:srcRect/>
          <a:stretch>
            <a:fillRect/>
          </a:stretch>
        </p:blipFill>
        <p:spPr>
          <a:xfrm>
            <a:off x="3875964" y="1979872"/>
            <a:ext cx="8483404" cy="4890827"/>
          </a:xfrm>
          <a:prstGeom prst="rect">
            <a:avLst/>
          </a:prstGeom>
        </p:spPr>
      </p:pic>
      <p:pic>
        <p:nvPicPr>
          <p:cNvPr id="5" name="图片 4"/>
          <p:cNvPicPr>
            <a:picLocks noChangeAspect="1"/>
          </p:cNvPicPr>
          <p:nvPr/>
        </p:nvPicPr>
        <p:blipFill>
          <a:blip r:embed="rId4" cstate="email"/>
          <a:srcRect/>
          <a:stretch>
            <a:fillRect/>
          </a:stretch>
        </p:blipFill>
        <p:spPr>
          <a:xfrm>
            <a:off x="10603951" y="214858"/>
            <a:ext cx="1217930" cy="550545"/>
          </a:xfrm>
          <a:prstGeom prst="rect">
            <a:avLst/>
          </a:prstGeom>
        </p:spPr>
      </p:pic>
      <p:sp>
        <p:nvSpPr>
          <p:cNvPr id="10" name="文本框 9"/>
          <p:cNvSpPr txBox="1"/>
          <p:nvPr/>
        </p:nvSpPr>
        <p:spPr>
          <a:xfrm>
            <a:off x="688800" y="2083107"/>
            <a:ext cx="7980207" cy="1569660"/>
          </a:xfrm>
          <a:prstGeom prst="rect">
            <a:avLst/>
          </a:prstGeom>
          <a:noFill/>
        </p:spPr>
        <p:txBody>
          <a:bodyPr wrap="square" rtlCol="0">
            <a:spAutoFit/>
          </a:bodyPr>
          <a:lstStyle/>
          <a:p>
            <a:pPr marL="0" indent="0">
              <a:buNone/>
            </a:pPr>
            <a:r>
              <a:rPr lang="en-US" altLang="zh-CN" sz="4800" b="1" dirty="0">
                <a:solidFill>
                  <a:srgbClr val="2700E7"/>
                </a:solidFill>
                <a:latin typeface="微软雅黑" panose="020B0503020204020204" charset="-122"/>
                <a:ea typeface="微软雅黑" panose="020B0503020204020204" charset="-122"/>
                <a:sym typeface="Calibri" panose="020F0502020204030204" pitchFamily="34" charset="0"/>
              </a:rPr>
              <a:t>2025</a:t>
            </a:r>
            <a:r>
              <a:rPr lang="zh-CN" altLang="en-US" sz="4800" b="1" dirty="0">
                <a:solidFill>
                  <a:srgbClr val="2700E7"/>
                </a:solidFill>
                <a:latin typeface="微软雅黑" panose="020B0503020204020204" charset="-122"/>
                <a:ea typeface="微软雅黑" panose="020B0503020204020204" charset="-122"/>
                <a:sym typeface="Calibri" panose="020F0502020204030204" pitchFamily="34" charset="0"/>
              </a:rPr>
              <a:t>年年度总结及</a:t>
            </a:r>
            <a:endParaRPr lang="en-US" altLang="zh-CN" sz="4800" b="1" dirty="0">
              <a:solidFill>
                <a:srgbClr val="2700E7"/>
              </a:solidFill>
              <a:latin typeface="微软雅黑" panose="020B0503020204020204" charset="-122"/>
              <a:ea typeface="微软雅黑" panose="020B0503020204020204" charset="-122"/>
              <a:sym typeface="Calibri" panose="020F0502020204030204" pitchFamily="34" charset="0"/>
            </a:endParaRPr>
          </a:p>
          <a:p>
            <a:pPr marL="0" indent="0">
              <a:buNone/>
            </a:pPr>
            <a:r>
              <a:rPr lang="en-US" altLang="zh-CN" sz="4800" b="1" dirty="0">
                <a:solidFill>
                  <a:srgbClr val="2700E7"/>
                </a:solidFill>
                <a:latin typeface="微软雅黑" panose="020B0503020204020204" charset="-122"/>
                <a:ea typeface="微软雅黑" panose="020B0503020204020204" charset="-122"/>
                <a:sym typeface="Calibri" panose="020F0502020204030204" pitchFamily="34" charset="0"/>
              </a:rPr>
              <a:t>2026</a:t>
            </a:r>
            <a:r>
              <a:rPr lang="zh-CN" altLang="en-US" sz="4800" b="1" dirty="0">
                <a:solidFill>
                  <a:srgbClr val="2700E7"/>
                </a:solidFill>
                <a:latin typeface="微软雅黑" panose="020B0503020204020204" charset="-122"/>
                <a:ea typeface="微软雅黑" panose="020B0503020204020204" charset="-122"/>
                <a:sym typeface="Calibri" panose="020F0502020204030204" pitchFamily="34" charset="0"/>
              </a:rPr>
              <a:t>年年度规划汇报</a:t>
            </a:r>
            <a:endParaRPr lang="en-US" altLang="zh-CN" sz="4800" b="1" dirty="0">
              <a:solidFill>
                <a:srgbClr val="2700E7"/>
              </a:solidFill>
              <a:latin typeface="微软雅黑" panose="020B0503020204020204" charset="-122"/>
              <a:ea typeface="微软雅黑" panose="020B0503020204020204" charset="-122"/>
              <a:sym typeface="Calibri" panose="020F0502020204030204" pitchFamily="34" charset="0"/>
            </a:endParaRPr>
          </a:p>
        </p:txBody>
      </p:sp>
      <p:sp>
        <p:nvSpPr>
          <p:cNvPr id="3" name="文本框 2"/>
          <p:cNvSpPr txBox="1"/>
          <p:nvPr/>
        </p:nvSpPr>
        <p:spPr>
          <a:xfrm>
            <a:off x="885778" y="5671593"/>
            <a:ext cx="3063659" cy="295145"/>
          </a:xfrm>
          <a:prstGeom prst="rect">
            <a:avLst/>
          </a:prstGeom>
          <a:noFill/>
        </p:spPr>
        <p:txBody>
          <a:bodyPr wrap="none" rtlCol="0">
            <a:spAutoFit/>
          </a:bodyPr>
          <a:lstStyle/>
          <a:p>
            <a:pPr algn="l">
              <a:lnSpc>
                <a:spcPct val="120000"/>
              </a:lnSpc>
            </a:pPr>
            <a:r>
              <a:rPr lang="en-GB" altLang="zh-CN" sz="1200" b="0" i="0" dirty="0">
                <a:solidFill>
                  <a:srgbClr val="333333"/>
                </a:solidFill>
                <a:effectLst/>
                <a:latin typeface="微软雅黑" panose="020B0503020204020204" charset="-122"/>
                <a:ea typeface="微软雅黑" panose="020B0503020204020204" charset="-122"/>
              </a:rPr>
              <a:t>Copyright</a:t>
            </a:r>
            <a:r>
              <a:rPr lang="en-US" altLang="zh-CN" sz="1200" b="0" i="0" dirty="0">
                <a:solidFill>
                  <a:srgbClr val="333333"/>
                </a:solidFill>
                <a:effectLst/>
                <a:latin typeface="微软雅黑" panose="020B0503020204020204" charset="-122"/>
                <a:ea typeface="微软雅黑" panose="020B0503020204020204" charset="-122"/>
              </a:rPr>
              <a:t>©</a:t>
            </a:r>
            <a:r>
              <a:rPr kumimoji="1" lang="zh-CN" altLang="en-US" sz="1200" dirty="0">
                <a:latin typeface="微软雅黑" panose="020B0503020204020204" charset="-122"/>
                <a:ea typeface="微软雅黑" panose="020B0503020204020204" charset="-122"/>
              </a:rPr>
              <a:t>艾大力科技（杭州）有限公司</a:t>
            </a:r>
            <a:endParaRPr kumimoji="1" lang="zh-CN" altLang="en-US" sz="1200" dirty="0">
              <a:latin typeface="微软雅黑" panose="020B0503020204020204" charset="-122"/>
              <a:ea typeface="微软雅黑" panose="020B0503020204020204" charset="-122"/>
            </a:endParaRPr>
          </a:p>
        </p:txBody>
      </p:sp>
      <p:sp>
        <p:nvSpPr>
          <p:cNvPr id="16" name="文本框 15"/>
          <p:cNvSpPr txBox="1"/>
          <p:nvPr/>
        </p:nvSpPr>
        <p:spPr>
          <a:xfrm>
            <a:off x="658505" y="395363"/>
            <a:ext cx="6666930" cy="369332"/>
          </a:xfrm>
          <a:prstGeom prst="rect">
            <a:avLst/>
          </a:prstGeom>
          <a:noFill/>
        </p:spPr>
        <p:txBody>
          <a:bodyPr wrap="square">
            <a:spAutoFit/>
          </a:bodyPr>
          <a:lstStyle/>
          <a:p>
            <a:r>
              <a:rPr lang="zh-CN" altLang="en-US" sz="1800" spc="600" dirty="0">
                <a:solidFill>
                  <a:schemeClr val="tx1">
                    <a:lumMod val="85000"/>
                    <a:lumOff val="15000"/>
                  </a:schemeClr>
                </a:solidFill>
                <a:latin typeface="微软雅黑" panose="020B0503020204020204" charset="-122"/>
                <a:ea typeface="微软雅黑" panose="020B0503020204020204" charset="-122"/>
                <a:cs typeface="汉仪雅酷黑 95W" panose="020B0A04020202020204" charset="-122"/>
                <a:sym typeface="+mn-ea"/>
              </a:rPr>
              <a:t>助力高质量发展</a:t>
            </a:r>
            <a:endParaRPr lang="zh-CN" altLang="en-US" sz="1800" spc="600" dirty="0">
              <a:solidFill>
                <a:schemeClr val="tx1">
                  <a:lumMod val="85000"/>
                  <a:lumOff val="15000"/>
                </a:schemeClr>
              </a:solidFill>
              <a:effectLst/>
              <a:latin typeface="微软雅黑" panose="020B0503020204020204" charset="-122"/>
              <a:ea typeface="微软雅黑" panose="020B0503020204020204" charset="-122"/>
              <a:cs typeface="汉仪雅酷黑 95W" panose="020B0A04020202020204" charset="-122"/>
              <a:sym typeface="+mn-ea"/>
            </a:endParaRPr>
          </a:p>
        </p:txBody>
      </p:sp>
      <p:sp>
        <p:nvSpPr>
          <p:cNvPr id="4" name="文本框 3"/>
          <p:cNvSpPr txBox="1"/>
          <p:nvPr/>
        </p:nvSpPr>
        <p:spPr>
          <a:xfrm>
            <a:off x="885778" y="4849091"/>
            <a:ext cx="1249680" cy="349250"/>
          </a:xfrm>
          <a:prstGeom prst="rect">
            <a:avLst/>
          </a:prstGeom>
          <a:noFill/>
        </p:spPr>
        <p:txBody>
          <a:bodyPr wrap="none" rtlCol="0">
            <a:spAutoFit/>
          </a:bodyPr>
          <a:lstStyle/>
          <a:p>
            <a:pPr algn="l">
              <a:lnSpc>
                <a:spcPct val="120000"/>
              </a:lnSpc>
            </a:pPr>
            <a:r>
              <a:rPr kumimoji="1" lang="zh-CN" altLang="en-US" dirty="0">
                <a:latin typeface="微软雅黑" panose="020B0503020204020204" charset="-122"/>
                <a:ea typeface="微软雅黑" panose="020B0503020204020204" charset="-122"/>
              </a:rPr>
              <a:t>汇报人：李嵩</a:t>
            </a:r>
            <a:endParaRPr kumimoji="1" lang="en-US" altLang="zh-CN" dirty="0">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标准实施路径</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卫健监管支付项目</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pic>
        <p:nvPicPr>
          <p:cNvPr id="24" name="图片 23"/>
          <p:cNvPicPr>
            <a:picLocks noChangeAspect="1"/>
          </p:cNvPicPr>
          <p:nvPr>
            <p:custDataLst>
              <p:tags r:id="rId1"/>
            </p:custDataLst>
          </p:nvPr>
        </p:nvPicPr>
        <p:blipFill>
          <a:blip r:embed="rId2"/>
          <a:stretch>
            <a:fillRect/>
          </a:stretch>
        </p:blipFill>
        <p:spPr>
          <a:xfrm>
            <a:off x="762000" y="1480820"/>
            <a:ext cx="11058525" cy="4857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标准实施路径</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患者运营项目</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pic>
        <p:nvPicPr>
          <p:cNvPr id="3" name="图片 2"/>
          <p:cNvPicPr>
            <a:picLocks noChangeAspect="1"/>
          </p:cNvPicPr>
          <p:nvPr>
            <p:custDataLst>
              <p:tags r:id="rId1"/>
            </p:custDataLst>
          </p:nvPr>
        </p:nvPicPr>
        <p:blipFill>
          <a:blip r:embed="rId2"/>
          <a:stretch>
            <a:fillRect/>
          </a:stretch>
        </p:blipFill>
        <p:spPr>
          <a:xfrm>
            <a:off x="1659255" y="1252855"/>
            <a:ext cx="8872855" cy="55765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下年规划</a:t>
            </a:r>
            <a:endParaRPr lang="en-US" sz="1100"/>
          </a:p>
        </p:txBody>
      </p:sp>
      <p:pic>
        <p:nvPicPr>
          <p:cNvPr id="3" name="Picture 3"/>
          <p:cNvPicPr>
            <a:picLocks noChangeAspect="1"/>
          </p:cNvPicPr>
          <p:nvPr/>
        </p:nvPicPr>
        <p:blipFill>
          <a:blip r:embed="rId1"/>
          <a:srcRect l="5882" r="5882"/>
          <a:stretch>
            <a:fillRect/>
          </a:stretch>
        </p:blipFill>
        <p:spPr>
          <a:xfrm>
            <a:off x="762000" y="1651000"/>
            <a:ext cx="5080000" cy="4318000"/>
          </a:xfrm>
          <a:prstGeom prst="roundRect">
            <a:avLst>
              <a:gd name="adj" fmla="val 4411"/>
            </a:avLst>
          </a:prstGeom>
          <a:noFill/>
          <a:ln w="25400" cap="flat" cmpd="sng">
            <a:noFill/>
            <a:prstDash val="solid"/>
            <a:round/>
          </a:ln>
        </p:spPr>
      </p:pic>
      <p:sp>
        <p:nvSpPr>
          <p:cNvPr id="4" name="AutoShape 4"/>
          <p:cNvSpPr/>
          <p:nvPr/>
        </p:nvSpPr>
        <p:spPr>
          <a:xfrm>
            <a:off x="6223000" y="1651000"/>
            <a:ext cx="5207000" cy="952500"/>
          </a:xfrm>
          <a:prstGeom prst="roundRect">
            <a:avLst>
              <a:gd name="adj" fmla="val 13333"/>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3500" y="1841500"/>
            <a:ext cx="508000" cy="508000"/>
          </a:xfrm>
          <a:prstGeom prst="rect">
            <a:avLst/>
          </a:prstGeom>
        </p:spPr>
      </p:pic>
      <p:sp>
        <p:nvSpPr>
          <p:cNvPr id="6" name="AutoShape 6"/>
          <p:cNvSpPr/>
          <p:nvPr/>
        </p:nvSpPr>
        <p:spPr>
          <a:xfrm>
            <a:off x="7048500" y="1752600"/>
            <a:ext cx="4254500" cy="762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售前能力</a:t>
            </a: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提升售前介绍能力</a:t>
            </a:r>
            <a:endParaRPr lang="en-US" sz="1100"/>
          </a:p>
          <a:p>
            <a:pPr indent="0" algn="l">
              <a:lnSpc>
                <a:spcPct val="125000"/>
              </a:lnSpc>
            </a:pPr>
            <a:r>
              <a:rPr lang="zh-CN" alt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独立给科主任及以下级别进行售前</a:t>
            </a:r>
            <a:endParaRPr 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
        <p:nvSpPr>
          <p:cNvPr id="7" name="AutoShape 7"/>
          <p:cNvSpPr/>
          <p:nvPr/>
        </p:nvSpPr>
        <p:spPr>
          <a:xfrm>
            <a:off x="6223000" y="2730500"/>
            <a:ext cx="5207000" cy="952500"/>
          </a:xfrm>
          <a:prstGeom prst="roundRect">
            <a:avLst>
              <a:gd name="adj" fmla="val 13333"/>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3500" y="2921000"/>
            <a:ext cx="508000" cy="508000"/>
          </a:xfrm>
          <a:prstGeom prst="rect">
            <a:avLst/>
          </a:prstGeom>
        </p:spPr>
      </p:pic>
      <p:sp>
        <p:nvSpPr>
          <p:cNvPr id="9" name="AutoShape 9"/>
          <p:cNvSpPr/>
          <p:nvPr/>
        </p:nvSpPr>
        <p:spPr>
          <a:xfrm>
            <a:off x="7048500" y="2832100"/>
            <a:ext cx="4254500" cy="762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渠道能力</a:t>
            </a: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代理商对接</a:t>
            </a:r>
            <a:endParaRPr lang="en-US" sz="1100"/>
          </a:p>
          <a:p>
            <a:pPr indent="0" algn="l">
              <a:lnSpc>
                <a:spcPct val="125000"/>
              </a:lnSpc>
            </a:pPr>
            <a:r>
              <a:rPr lang="zh-CN" alt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掌握代理商沟通技巧，提高沟通能力</a:t>
            </a:r>
            <a:endParaRPr 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
        <p:nvSpPr>
          <p:cNvPr id="10" name="AutoShape 10"/>
          <p:cNvSpPr/>
          <p:nvPr/>
        </p:nvSpPr>
        <p:spPr>
          <a:xfrm>
            <a:off x="6223000" y="3810000"/>
            <a:ext cx="5207000" cy="952500"/>
          </a:xfrm>
          <a:prstGeom prst="roundRect">
            <a:avLst>
              <a:gd name="adj" fmla="val 13333"/>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3500" y="4000500"/>
            <a:ext cx="508000" cy="508000"/>
          </a:xfrm>
          <a:prstGeom prst="rect">
            <a:avLst/>
          </a:prstGeom>
        </p:spPr>
      </p:pic>
      <p:sp>
        <p:nvSpPr>
          <p:cNvPr id="12" name="AutoShape 12"/>
          <p:cNvSpPr/>
          <p:nvPr/>
        </p:nvSpPr>
        <p:spPr>
          <a:xfrm>
            <a:off x="7048500" y="3911600"/>
            <a:ext cx="4254500" cy="762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AI</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工具</a:t>
            </a: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熟练使用</a:t>
            </a:r>
            <a:r>
              <a:rPr lang="en-US" altLang="zh-CN"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AI</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工具</a:t>
            </a:r>
            <a:endParaRPr lang="en-US" sz="1100"/>
          </a:p>
          <a:p>
            <a:pPr indent="0" algn="l">
              <a:lnSpc>
                <a:spcPct val="125000"/>
              </a:lnSpc>
            </a:pPr>
            <a:r>
              <a:rPr lang="zh-CN" alt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通过</a:t>
            </a:r>
            <a:r>
              <a:rPr lang="en-US" altLang="zh-CN"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AI</a:t>
            </a:r>
            <a:r>
              <a:rPr lang="zh-CN" alt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工具提升工作效率</a:t>
            </a:r>
            <a:endParaRPr lang="en-US" altLang="zh-CN"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
        <p:nvSpPr>
          <p:cNvPr id="13" name="AutoShape 13"/>
          <p:cNvSpPr/>
          <p:nvPr/>
        </p:nvSpPr>
        <p:spPr>
          <a:xfrm>
            <a:off x="6223000" y="4889500"/>
            <a:ext cx="5207000" cy="952500"/>
          </a:xfrm>
          <a:prstGeom prst="roundRect">
            <a:avLst>
              <a:gd name="adj" fmla="val 13333"/>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3500" y="5080000"/>
            <a:ext cx="508000" cy="508000"/>
          </a:xfrm>
          <a:prstGeom prst="rect">
            <a:avLst/>
          </a:prstGeom>
        </p:spPr>
      </p:pic>
      <p:sp>
        <p:nvSpPr>
          <p:cNvPr id="15" name="AutoShape 15"/>
          <p:cNvSpPr/>
          <p:nvPr/>
        </p:nvSpPr>
        <p:spPr>
          <a:xfrm>
            <a:off x="7048500" y="4991100"/>
            <a:ext cx="4254500" cy="762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标准路径</a:t>
            </a: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实践中完善实施路径</a:t>
            </a:r>
            <a:endParaRPr lang="en-US" sz="1100"/>
          </a:p>
          <a:p>
            <a:pPr indent="0" algn="l">
              <a:lnSpc>
                <a:spcPct val="125000"/>
              </a:lnSpc>
            </a:pPr>
            <a:r>
              <a:rPr lang="zh-CN" alt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完善标准化实施路径，提升项目实施效率</a:t>
            </a:r>
            <a:endParaRPr lang="en-US" sz="14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oundRect">
            <a:avLst>
              <a:gd name="adj" fmla="val 0"/>
            </a:avLst>
          </a:prstGeom>
          <a:solidFill>
            <a:srgbClr val="FFFFFF">
              <a:alpha val="75000"/>
            </a:srgbClr>
          </a:solidFill>
          <a:ln w="25400" cap="flat" cmpd="sng">
            <a:noFill/>
            <a:prstDash val="solid"/>
            <a:round/>
          </a:ln>
        </p:spPr>
        <p:txBody>
          <a:bodyPr vert="horz" wrap="square" lIns="63500" tIns="63500" rIns="63500" bIns="63500" rtlCol="0" anchor="ctr"/>
          <a:lstStyle/>
          <a:p>
            <a:pPr algn="ctr">
              <a:defRPr/>
            </a:pPr>
          </a:p>
        </p:txBody>
      </p:sp>
      <p:sp>
        <p:nvSpPr>
          <p:cNvPr id="3" name="AutoShape 3"/>
          <p:cNvSpPr/>
          <p:nvPr/>
        </p:nvSpPr>
        <p:spPr>
          <a:xfrm>
            <a:off x="1016000" y="2032000"/>
            <a:ext cx="10160000" cy="762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感谢聆听</a:t>
            </a:r>
            <a:endParaRPr lang="en-US" sz="1100"/>
          </a:p>
        </p:txBody>
      </p:sp>
      <p:cxnSp>
        <p:nvCxnSpPr>
          <p:cNvPr id="4" name="Connector 4"/>
          <p:cNvCxnSpPr/>
          <p:nvPr/>
        </p:nvCxnSpPr>
        <p:spPr>
          <a:xfrm rot="-42969">
            <a:off x="1016040" y="2978150"/>
            <a:ext cx="1016000" cy="12700"/>
          </a:xfrm>
          <a:prstGeom prst="straightConnector1">
            <a:avLst/>
          </a:prstGeom>
          <a:solidFill>
            <a:srgbClr val="DEE0E3">
              <a:alpha val="100000"/>
            </a:srgbClr>
          </a:solidFill>
          <a:ln w="50800" cap="flat" cmpd="sng">
            <a:solidFill>
              <a:srgbClr val="FF8C00">
                <a:alpha val="100000"/>
              </a:srgbClr>
            </a:solidFill>
            <a:prstDash val="solid"/>
            <a:round/>
            <a:headEnd type="none" w="lg" len="lg"/>
            <a:tailEnd type="none" w="lg" len="lg"/>
          </a:ln>
        </p:spPr>
      </p:cxnSp>
      <p:sp>
        <p:nvSpPr>
          <p:cNvPr id="5" name="AutoShape 5"/>
          <p:cNvSpPr/>
          <p:nvPr/>
        </p:nvSpPr>
        <p:spPr>
          <a:xfrm>
            <a:off x="1016000" y="3302000"/>
            <a:ext cx="10160000" cy="1270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600" b="0" i="0" u="none" strike="noStrike">
                <a:solidFill>
                  <a:srgbClr val="424242"/>
                </a:solidFill>
                <a:latin typeface="Noto Sans SC" panose="020B0200000000000000" charset="-122"/>
                <a:ea typeface="Noto Sans SC" panose="020B0200000000000000" charset="-122"/>
                <a:cs typeface="Noto Sans SC" panose="020B0200000000000000" charset="-122"/>
                <a:sym typeface="Noto Sans SC" panose="020B0200000000000000" charset="-122"/>
              </a:rPr>
              <a:t>感谢领导的信任与支持，感谢团队的辛勤付出与协作，感谢各部门的鼎力配合！</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2000" y="635000"/>
            <a:ext cx="3810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CONTENTS</a:t>
            </a:r>
            <a:endParaRPr lang="en-US" sz="1100"/>
          </a:p>
        </p:txBody>
      </p:sp>
      <p:sp>
        <p:nvSpPr>
          <p:cNvPr id="3" name="AutoShape 3"/>
          <p:cNvSpPr/>
          <p:nvPr>
            <p:custDataLst>
              <p:tags r:id="rId2"/>
            </p:custDataLst>
          </p:nvPr>
        </p:nvSpPr>
        <p:spPr>
          <a:xfrm>
            <a:off x="762000" y="1651000"/>
            <a:ext cx="3429000" cy="1397000"/>
          </a:xfrm>
          <a:prstGeom prst="roundRect">
            <a:avLst>
              <a:gd name="adj" fmla="val 9090"/>
            </a:avLst>
          </a:prstGeom>
          <a:solidFill>
            <a:srgbClr val="FFFFFF">
              <a:alpha val="90000"/>
            </a:srgbClr>
          </a:solidFill>
          <a:ln w="25400" cap="flat" cmpd="sng">
            <a:noFill/>
            <a:prstDash val="solid"/>
            <a:round/>
          </a:ln>
          <a:effectLst>
            <a:outerShdw blurRad="101600" dist="50800" dir="2700000" algn="tl" rotWithShape="0">
              <a:srgbClr val="0D47A1">
                <a:alpha val="15000"/>
              </a:srgbClr>
            </a:outerShdw>
          </a:effectLst>
        </p:spPr>
        <p:txBody>
          <a:bodyPr vert="horz" wrap="square" lIns="63500" tIns="63500" rIns="63500" bIns="63500" rtlCol="0" anchor="ctr"/>
          <a:lstStyle/>
          <a:p>
            <a:pPr algn="ctr">
              <a:defRPr/>
            </a:pPr>
          </a:p>
        </p:txBody>
      </p:sp>
      <p:pic>
        <p:nvPicPr>
          <p:cNvPr id="4" name="Picture 4"/>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00" y="1841500"/>
            <a:ext cx="355600" cy="355600"/>
          </a:xfrm>
          <a:prstGeom prst="rect">
            <a:avLst/>
          </a:prstGeom>
        </p:spPr>
      </p:pic>
      <p:sp>
        <p:nvSpPr>
          <p:cNvPr id="5" name="AutoShape 5"/>
          <p:cNvSpPr/>
          <p:nvPr>
            <p:custDataLst>
              <p:tags r:id="rId6"/>
            </p:custDataLst>
          </p:nvPr>
        </p:nvSpPr>
        <p:spPr>
          <a:xfrm>
            <a:off x="1460500" y="1803400"/>
            <a:ext cx="25400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01 </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a:t>
            </a: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总览</a:t>
            </a:r>
            <a:endParaRPr lang="en-US" sz="1100"/>
          </a:p>
        </p:txBody>
      </p:sp>
      <p:sp>
        <p:nvSpPr>
          <p:cNvPr id="6" name="AutoShape 6"/>
          <p:cNvSpPr/>
          <p:nvPr>
            <p:custDataLst>
              <p:tags r:id="rId7"/>
            </p:custDataLst>
          </p:nvPr>
        </p:nvSpPr>
        <p:spPr>
          <a:xfrm>
            <a:off x="1016000" y="2222500"/>
            <a:ext cx="2921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400" b="0" i="0" u="none" strike="noStrike">
                <a:solidFill>
                  <a:srgbClr val="555555"/>
                </a:solidFill>
                <a:latin typeface="Noto Sans SC" panose="020B0200000000000000" charset="-122"/>
                <a:ea typeface="Noto Sans SC" panose="020B0200000000000000" charset="-122"/>
                <a:cs typeface="Noto Sans SC" panose="020B0200000000000000" charset="-122"/>
                <a:sym typeface="Noto Sans SC" panose="020B0200000000000000" charset="-122"/>
              </a:rPr>
              <a:t>关键指标与整体回顾</a:t>
            </a:r>
            <a:endParaRPr lang="en-US" sz="1100"/>
          </a:p>
        </p:txBody>
      </p:sp>
      <p:sp>
        <p:nvSpPr>
          <p:cNvPr id="7" name="AutoShape 7"/>
          <p:cNvSpPr/>
          <p:nvPr>
            <p:custDataLst>
              <p:tags r:id="rId8"/>
            </p:custDataLst>
          </p:nvPr>
        </p:nvSpPr>
        <p:spPr>
          <a:xfrm>
            <a:off x="4381500" y="1651000"/>
            <a:ext cx="3429000" cy="1397000"/>
          </a:xfrm>
          <a:prstGeom prst="roundRect">
            <a:avLst>
              <a:gd name="adj" fmla="val 9090"/>
            </a:avLst>
          </a:prstGeom>
          <a:solidFill>
            <a:srgbClr val="FFFFFF">
              <a:alpha val="90000"/>
            </a:srgbClr>
          </a:solidFill>
          <a:ln w="25400" cap="flat" cmpd="sng">
            <a:noFill/>
            <a:prstDash val="solid"/>
            <a:round/>
          </a:ln>
          <a:effectLst>
            <a:outerShdw blurRad="101600" dist="50800" dir="2700000" algn="tl" rotWithShape="0">
              <a:srgbClr val="0D47A1">
                <a:alpha val="15000"/>
              </a:srgbClr>
            </a:outerShdw>
          </a:effectLst>
        </p:spPr>
        <p:txBody>
          <a:bodyPr vert="horz" wrap="square" lIns="63500" tIns="63500" rIns="63500" bIns="63500" rtlCol="0" anchor="ctr"/>
          <a:lstStyle/>
          <a:p>
            <a:pPr algn="ctr">
              <a:defRPr/>
            </a:pPr>
          </a:p>
        </p:txBody>
      </p:sp>
      <p:pic>
        <p:nvPicPr>
          <p:cNvPr id="8" name="Picture 8"/>
          <p:cNvPicPr>
            <a:picLocks noChangeAspect="1"/>
          </p:cNvPicPr>
          <p:nvPr>
            <p:custDataLst>
              <p:tags r:id="rId9"/>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35500" y="1841500"/>
            <a:ext cx="355600" cy="355600"/>
          </a:xfrm>
          <a:prstGeom prst="rect">
            <a:avLst/>
          </a:prstGeom>
        </p:spPr>
      </p:pic>
      <p:sp>
        <p:nvSpPr>
          <p:cNvPr id="9" name="AutoShape 9"/>
          <p:cNvSpPr/>
          <p:nvPr>
            <p:custDataLst>
              <p:tags r:id="rId12"/>
            </p:custDataLst>
          </p:nvPr>
        </p:nvSpPr>
        <p:spPr>
          <a:xfrm>
            <a:off x="5080000" y="1803400"/>
            <a:ext cx="25400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02 </a:t>
            </a:r>
            <a:r>
              <a:rPr lang="zh-CN" alt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重点项目</a:t>
            </a:r>
            <a:endParaRPr lang="en-US" sz="1100"/>
          </a:p>
        </p:txBody>
      </p:sp>
      <p:sp>
        <p:nvSpPr>
          <p:cNvPr id="10" name="AutoShape 10"/>
          <p:cNvSpPr/>
          <p:nvPr>
            <p:custDataLst>
              <p:tags r:id="rId13"/>
            </p:custDataLst>
          </p:nvPr>
        </p:nvSpPr>
        <p:spPr>
          <a:xfrm>
            <a:off x="4635500" y="2222500"/>
            <a:ext cx="2921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400" b="0" i="0" u="none" strike="noStrike">
                <a:solidFill>
                  <a:srgbClr val="555555"/>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项目成果与价值体现</a:t>
            </a:r>
            <a:endParaRPr lang="en-US" sz="1100"/>
          </a:p>
        </p:txBody>
      </p:sp>
      <p:sp>
        <p:nvSpPr>
          <p:cNvPr id="11" name="AutoShape 11"/>
          <p:cNvSpPr/>
          <p:nvPr>
            <p:custDataLst>
              <p:tags r:id="rId14"/>
            </p:custDataLst>
          </p:nvPr>
        </p:nvSpPr>
        <p:spPr>
          <a:xfrm>
            <a:off x="765175" y="3360420"/>
            <a:ext cx="3429000" cy="1397000"/>
          </a:xfrm>
          <a:prstGeom prst="roundRect">
            <a:avLst>
              <a:gd name="adj" fmla="val 9090"/>
            </a:avLst>
          </a:prstGeom>
          <a:solidFill>
            <a:srgbClr val="FFFFFF">
              <a:alpha val="90000"/>
            </a:srgbClr>
          </a:solidFill>
          <a:ln w="25400" cap="flat" cmpd="sng">
            <a:noFill/>
            <a:prstDash val="solid"/>
            <a:round/>
          </a:ln>
          <a:effectLst>
            <a:outerShdw blurRad="101600" dist="50800" dir="2700000" algn="tl" rotWithShape="0">
              <a:srgbClr val="0D47A1">
                <a:alpha val="15000"/>
              </a:srgbClr>
            </a:outerShdw>
          </a:effectLst>
        </p:spPr>
        <p:txBody>
          <a:bodyPr vert="horz" wrap="square" lIns="63500" tIns="63500" rIns="63500" bIns="63500" rtlCol="0" anchor="ctr"/>
          <a:lstStyle/>
          <a:p>
            <a:pPr algn="ctr">
              <a:defRPr/>
            </a:pPr>
          </a:p>
        </p:txBody>
      </p:sp>
      <p:pic>
        <p:nvPicPr>
          <p:cNvPr id="12" name="Picture 12"/>
          <p:cNvPicPr>
            <a:picLocks noChangeAspect="1"/>
          </p:cNvPicPr>
          <p:nvPr>
            <p:custDataLst>
              <p:tags r:id="rId15"/>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9175" y="3550920"/>
            <a:ext cx="355600" cy="355600"/>
          </a:xfrm>
          <a:prstGeom prst="rect">
            <a:avLst/>
          </a:prstGeom>
        </p:spPr>
      </p:pic>
      <p:sp>
        <p:nvSpPr>
          <p:cNvPr id="13" name="AutoShape 13"/>
          <p:cNvSpPr/>
          <p:nvPr>
            <p:custDataLst>
              <p:tags r:id="rId18"/>
            </p:custDataLst>
          </p:nvPr>
        </p:nvSpPr>
        <p:spPr>
          <a:xfrm>
            <a:off x="1463675" y="3512820"/>
            <a:ext cx="25400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03 项目复盘</a:t>
            </a:r>
            <a:endParaRPr lang="en-US" sz="1100"/>
          </a:p>
        </p:txBody>
      </p:sp>
      <p:sp>
        <p:nvSpPr>
          <p:cNvPr id="14" name="AutoShape 14"/>
          <p:cNvSpPr/>
          <p:nvPr>
            <p:custDataLst>
              <p:tags r:id="rId19"/>
            </p:custDataLst>
          </p:nvPr>
        </p:nvSpPr>
        <p:spPr>
          <a:xfrm>
            <a:off x="1019175" y="3931920"/>
            <a:ext cx="2921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400" b="0" i="0" u="none" strike="noStrike">
                <a:solidFill>
                  <a:srgbClr val="555555"/>
                </a:solidFill>
                <a:latin typeface="Noto Sans SC" panose="020B0200000000000000" charset="-122"/>
                <a:ea typeface="Noto Sans SC" panose="020B0200000000000000" charset="-122"/>
                <a:cs typeface="Noto Sans SC" panose="020B0200000000000000" charset="-122"/>
                <a:sym typeface="Noto Sans SC" panose="020B0200000000000000" charset="-122"/>
              </a:rPr>
              <a:t>深度解析与经验沉淀</a:t>
            </a:r>
            <a:endParaRPr lang="en-US" sz="1100"/>
          </a:p>
        </p:txBody>
      </p:sp>
      <p:sp>
        <p:nvSpPr>
          <p:cNvPr id="15" name="AutoShape 15"/>
          <p:cNvSpPr/>
          <p:nvPr>
            <p:custDataLst>
              <p:tags r:id="rId20"/>
            </p:custDataLst>
          </p:nvPr>
        </p:nvSpPr>
        <p:spPr>
          <a:xfrm>
            <a:off x="4381500" y="3360420"/>
            <a:ext cx="3429000" cy="1397000"/>
          </a:xfrm>
          <a:prstGeom prst="roundRect">
            <a:avLst>
              <a:gd name="adj" fmla="val 9090"/>
            </a:avLst>
          </a:prstGeom>
          <a:solidFill>
            <a:srgbClr val="FFFFFF">
              <a:alpha val="90000"/>
            </a:srgbClr>
          </a:solidFill>
          <a:ln w="25400" cap="flat" cmpd="sng">
            <a:noFill/>
            <a:prstDash val="solid"/>
            <a:round/>
          </a:ln>
          <a:effectLst>
            <a:outerShdw blurRad="101600" dist="50800" dir="2700000" algn="tl" rotWithShape="0">
              <a:srgbClr val="0D47A1">
                <a:alpha val="15000"/>
              </a:srgbClr>
            </a:outerShdw>
          </a:effectLst>
        </p:spPr>
        <p:txBody>
          <a:bodyPr vert="horz" wrap="square" lIns="63500" tIns="63500" rIns="63500" bIns="63500" rtlCol="0" anchor="ctr"/>
          <a:lstStyle/>
          <a:p>
            <a:pPr algn="ctr">
              <a:defRPr/>
            </a:pPr>
          </a:p>
        </p:txBody>
      </p:sp>
      <p:pic>
        <p:nvPicPr>
          <p:cNvPr id="16" name="Picture 16"/>
          <p:cNvPicPr>
            <a:picLocks noChangeAspect="1"/>
          </p:cNvPicPr>
          <p:nvPr>
            <p:custDataLst>
              <p:tags r:id="rId21"/>
            </p:custDataLst>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635500" y="3550920"/>
            <a:ext cx="355600" cy="355600"/>
          </a:xfrm>
          <a:prstGeom prst="rect">
            <a:avLst/>
          </a:prstGeom>
        </p:spPr>
      </p:pic>
      <p:sp>
        <p:nvSpPr>
          <p:cNvPr id="17" name="AutoShape 17"/>
          <p:cNvSpPr/>
          <p:nvPr>
            <p:custDataLst>
              <p:tags r:id="rId24"/>
            </p:custDataLst>
          </p:nvPr>
        </p:nvSpPr>
        <p:spPr>
          <a:xfrm>
            <a:off x="5080000" y="3512820"/>
            <a:ext cx="25400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04 </a:t>
            </a:r>
            <a:r>
              <a:rPr lang="en-US" sz="1800" b="1">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下年规划</a:t>
            </a:r>
            <a:endParaRPr lang="en-US" sz="1100"/>
          </a:p>
        </p:txBody>
      </p:sp>
      <p:sp>
        <p:nvSpPr>
          <p:cNvPr id="18" name="AutoShape 18"/>
          <p:cNvSpPr/>
          <p:nvPr>
            <p:custDataLst>
              <p:tags r:id="rId25"/>
            </p:custDataLst>
          </p:nvPr>
        </p:nvSpPr>
        <p:spPr>
          <a:xfrm>
            <a:off x="4635500" y="3931920"/>
            <a:ext cx="2921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400" b="0" i="0" u="none" strike="noStrike">
                <a:solidFill>
                  <a:srgbClr val="555555"/>
                </a:solidFill>
                <a:latin typeface="Noto Sans SC" panose="020B0200000000000000" charset="-122"/>
                <a:ea typeface="Noto Sans SC" panose="020B0200000000000000" charset="-122"/>
                <a:cs typeface="Noto Sans SC" panose="020B0200000000000000" charset="-122"/>
                <a:sym typeface="Noto Sans SC" panose="020B0200000000000000" charset="-122"/>
              </a:rPr>
              <a:t>问题分析与解决方案</a:t>
            </a:r>
            <a:endParaRPr lang="en-US"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项目总览</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项目看板</a:t>
            </a:r>
            <a:endParaRPr lang="en-US" sz="1100"/>
          </a:p>
        </p:txBody>
      </p:sp>
      <p:pic>
        <p:nvPicPr>
          <p:cNvPr id="15" name="图片 14"/>
          <p:cNvPicPr>
            <a:picLocks noChangeAspect="1"/>
          </p:cNvPicPr>
          <p:nvPr/>
        </p:nvPicPr>
        <p:blipFill>
          <a:blip r:embed="rId2"/>
          <a:stretch>
            <a:fillRect/>
          </a:stretch>
        </p:blipFill>
        <p:spPr>
          <a:xfrm>
            <a:off x="762000" y="1621155"/>
            <a:ext cx="10917555" cy="4426585"/>
          </a:xfrm>
          <a:prstGeom prst="rect">
            <a:avLst/>
          </a:prstGeom>
          <a:ln w="12700">
            <a:solidFill>
              <a:srgbClr val="A1B8D9"/>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62000" y="1374775"/>
            <a:ext cx="10721975" cy="5132705"/>
          </a:xfrm>
          <a:prstGeom prst="rect">
            <a:avLst/>
          </a:prstGeom>
          <a:ln>
            <a:solidFill>
              <a:srgbClr val="A1B8D9"/>
            </a:solidFill>
          </a:ln>
        </p:spPr>
      </p:pic>
      <p:sp>
        <p:nvSpPr>
          <p:cNvPr id="4" name="AutoShape 2"/>
          <p:cNvSpPr/>
          <p:nvPr>
            <p:custDataLst>
              <p:tags r:id="rId3"/>
            </p:custDataLst>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项目总览</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需求甘特图</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graphicFrame>
        <p:nvGraphicFramePr>
          <p:cNvPr id="4" name="图表 3" descr="7b0a202020202263686172745265734964223a20223230343736343530220a7d0a"/>
          <p:cNvGraphicFramePr/>
          <p:nvPr/>
        </p:nvGraphicFramePr>
        <p:xfrm>
          <a:off x="2834005" y="1651635"/>
          <a:ext cx="6523990" cy="4158615"/>
        </p:xfrm>
        <a:graphic>
          <a:graphicData uri="http://schemas.openxmlformats.org/drawingml/2006/chart">
            <c:chart xmlns:c="http://schemas.openxmlformats.org/drawingml/2006/chart" xmlns:r="http://schemas.openxmlformats.org/officeDocument/2006/relationships" r:id="rId1"/>
          </a:graphicData>
        </a:graphic>
      </p:graphicFrame>
      <p:sp>
        <p:nvSpPr>
          <p:cNvPr id="6" name="AutoShape 2"/>
          <p:cNvSpPr/>
          <p:nvPr>
            <p:custDataLst>
              <p:tags r:id="rId2"/>
            </p:custDataLst>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项目总览</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项目分布</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6" name="图片 5"/>
          <p:cNvPicPr/>
          <p:nvPr/>
        </p:nvPicPr>
        <p:blipFill>
          <a:blip r:embed="rId3"/>
          <a:stretch>
            <a:fillRect/>
          </a:stretch>
        </p:blipFill>
        <p:spPr>
          <a:xfrm>
            <a:off x="762000" y="1654810"/>
            <a:ext cx="10530205" cy="4432300"/>
          </a:xfrm>
          <a:prstGeom prst="rect">
            <a:avLst/>
          </a:prstGeom>
          <a:extLst>
            <wpswe:webExtensionRef xmlns:wpswe="http://www.wps.cn/officeDocument/2018/webExtension" r:id="rId2"/>
          </a:extLst>
        </p:spPr>
      </p:pic>
      <p:sp>
        <p:nvSpPr>
          <p:cNvPr id="4" name="AutoShape 2"/>
          <p:cNvSpPr/>
          <p:nvPr>
            <p:custDataLst>
              <p:tags r:id="rId4"/>
            </p:custDataLst>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p>
            <a:pPr indent="0" algn="l">
              <a:lnSpc>
                <a:spcPct val="125000"/>
              </a:lnSpc>
              <a:defRPr/>
            </a:pP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项目总览</a:t>
            </a:r>
            <a:r>
              <a:rPr lang="en-US" altLang="zh-CN"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工时占比</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2" name="椭圆 21"/>
          <p:cNvSpPr/>
          <p:nvPr>
            <p:custDataLst>
              <p:tags r:id="rId1"/>
            </p:custDataLst>
          </p:nvPr>
        </p:nvSpPr>
        <p:spPr>
          <a:xfrm>
            <a:off x="1082675" y="4030345"/>
            <a:ext cx="419735" cy="447040"/>
          </a:xfrm>
          <a:prstGeom prst="ellipse">
            <a:avLst/>
          </a:prstGeom>
          <a:solidFill>
            <a:schemeClr val="accent1"/>
          </a:solidFill>
        </p:spPr>
        <p:txBody>
          <a:bodyPr wrap="square">
            <a:noAutofit/>
          </a:bodyPr>
          <a:p>
            <a:pPr algn="ctr"/>
            <a:endParaRPr lang="zh-CN" altLang="en-US" sz="2135" b="1" i="1" dirty="0">
              <a:solidFill>
                <a:schemeClr val="bg2">
                  <a:lumMod val="50000"/>
                </a:schemeClr>
              </a:solidFill>
            </a:endParaRPr>
          </a:p>
        </p:txBody>
      </p:sp>
      <p:sp>
        <p:nvSpPr>
          <p:cNvPr id="19" name="椭圆 18"/>
          <p:cNvSpPr/>
          <p:nvPr>
            <p:custDataLst>
              <p:tags r:id="rId2"/>
            </p:custDataLst>
          </p:nvPr>
        </p:nvSpPr>
        <p:spPr>
          <a:xfrm>
            <a:off x="1075690" y="5501005"/>
            <a:ext cx="419735" cy="447040"/>
          </a:xfrm>
          <a:prstGeom prst="ellipse">
            <a:avLst/>
          </a:prstGeom>
          <a:solidFill>
            <a:schemeClr val="accent1">
              <a:lumMod val="50000"/>
            </a:schemeClr>
          </a:solidFill>
        </p:spPr>
        <p:txBody>
          <a:bodyPr wrap="square">
            <a:noAutofit/>
          </a:bodyPr>
          <a:p>
            <a:pPr algn="ctr"/>
            <a:endParaRPr lang="zh-CN" altLang="en-US" sz="2135" b="1" i="1" dirty="0">
              <a:solidFill>
                <a:schemeClr val="bg2">
                  <a:lumMod val="50000"/>
                </a:schemeClr>
              </a:solidFill>
            </a:endParaRPr>
          </a:p>
        </p:txBody>
      </p:sp>
      <p:sp>
        <p:nvSpPr>
          <p:cNvPr id="18" name="椭圆 17"/>
          <p:cNvSpPr/>
          <p:nvPr>
            <p:custDataLst>
              <p:tags r:id="rId3"/>
            </p:custDataLst>
          </p:nvPr>
        </p:nvSpPr>
        <p:spPr>
          <a:xfrm>
            <a:off x="1082675" y="2593975"/>
            <a:ext cx="419735" cy="447040"/>
          </a:xfrm>
          <a:prstGeom prst="ellipse">
            <a:avLst/>
          </a:prstGeom>
          <a:solidFill>
            <a:schemeClr val="accent1">
              <a:lumMod val="50000"/>
            </a:schemeClr>
          </a:solidFill>
        </p:spPr>
        <p:txBody>
          <a:bodyPr wrap="square">
            <a:noAutofit/>
          </a:bodyPr>
          <a:p>
            <a:pPr algn="ctr"/>
            <a:endParaRPr lang="zh-CN" altLang="en-US" sz="2135" b="1" i="1" dirty="0">
              <a:solidFill>
                <a:schemeClr val="tx2"/>
              </a:solidFill>
            </a:endParaRPr>
          </a:p>
        </p:txBody>
      </p:sp>
      <p:sp>
        <p:nvSpPr>
          <p:cNvPr id="3" name="标题 5"/>
          <p:cNvSpPr>
            <a:spLocks noGrp="1"/>
          </p:cNvSpPr>
          <p:nvPr>
            <p:custDataLst>
              <p:tags r:id="rId4"/>
            </p:custDataLst>
          </p:nvPr>
        </p:nvSpPr>
        <p:spPr>
          <a:xfrm>
            <a:off x="973667" y="272302"/>
            <a:ext cx="10515600" cy="47815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800" b="1" u="none" strike="noStrike" kern="1200" cap="none" spc="300" normalizeH="0" baseline="0" dirty="0" smtClean="0">
                <a:solidFill>
                  <a:schemeClr val="tx1"/>
                </a:solidFill>
                <a:uFillTx/>
                <a:latin typeface="微软雅黑" panose="020B0503020204020204" charset="-122"/>
                <a:ea typeface="微软雅黑" panose="020B0503020204020204" charset="-122"/>
                <a:cs typeface="+mn-cs"/>
              </a:defRPr>
            </a:lvl1pPr>
          </a:lstStyle>
          <a:p>
            <a:r>
              <a:rPr lang="zh-CN" altLang="zh-CN" dirty="0">
                <a:gradFill>
                  <a:gsLst>
                    <a:gs pos="50000">
                      <a:schemeClr val="accent1"/>
                    </a:gs>
                    <a:gs pos="0">
                      <a:schemeClr val="accent1">
                        <a:lumMod val="25000"/>
                        <a:lumOff val="75000"/>
                      </a:schemeClr>
                    </a:gs>
                    <a:gs pos="100000">
                      <a:schemeClr val="accent1">
                        <a:lumMod val="85000"/>
                      </a:schemeClr>
                    </a:gs>
                  </a:gsLst>
                  <a:lin ang="5400000" scaled="1"/>
                </a:gradFill>
                <a:latin typeface="微软雅黑" panose="020B0503020204020204" charset="-122"/>
                <a:ea typeface="微软雅黑" panose="020B0503020204020204" charset="-122"/>
                <a:sym typeface="+mn-ea"/>
              </a:rPr>
              <a:t>重点项目：国内</a:t>
            </a:r>
            <a:r>
              <a:rPr lang="zh-CN" altLang="en-US" dirty="0">
                <a:solidFill>
                  <a:srgbClr val="FFC000"/>
                </a:solidFill>
                <a:latin typeface="微软雅黑" panose="020B0503020204020204" charset="-122"/>
                <a:ea typeface="微软雅黑" panose="020B0503020204020204" charset="-122"/>
                <a:sym typeface="+mn-ea"/>
              </a:rPr>
              <a:t>首家</a:t>
            </a:r>
            <a:r>
              <a:rPr lang="zh-CN" altLang="zh-CN" dirty="0">
                <a:gradFill>
                  <a:gsLst>
                    <a:gs pos="50000">
                      <a:schemeClr val="accent1"/>
                    </a:gs>
                    <a:gs pos="0">
                      <a:schemeClr val="accent1">
                        <a:lumMod val="25000"/>
                        <a:lumOff val="75000"/>
                      </a:schemeClr>
                    </a:gs>
                    <a:gs pos="100000">
                      <a:schemeClr val="accent1">
                        <a:lumMod val="85000"/>
                      </a:schemeClr>
                    </a:gs>
                  </a:gsLst>
                  <a:lin ang="5400000" scaled="1"/>
                </a:gradFill>
                <a:latin typeface="微软雅黑" panose="020B0503020204020204" charset="-122"/>
                <a:ea typeface="微软雅黑" panose="020B0503020204020204" charset="-122"/>
                <a:sym typeface="+mn-ea"/>
              </a:rPr>
              <a:t>省级统一支付监管平台</a:t>
            </a:r>
            <a:endParaRPr lang="zh-CN" altLang="en-US" dirty="0">
              <a:solidFill>
                <a:schemeClr val="tx1"/>
              </a:solidFill>
              <a:latin typeface="微软雅黑" panose="020B0503020204020204" charset="-122"/>
              <a:ea typeface="微软雅黑" panose="020B0503020204020204" charset="-122"/>
              <a:sym typeface="+mn-ea"/>
            </a:endParaRPr>
          </a:p>
        </p:txBody>
      </p:sp>
      <p:sp>
        <p:nvSpPr>
          <p:cNvPr id="8" name="文本框 7"/>
          <p:cNvSpPr txBox="1"/>
          <p:nvPr>
            <p:custDataLst>
              <p:tags r:id="rId5"/>
            </p:custDataLst>
          </p:nvPr>
        </p:nvSpPr>
        <p:spPr>
          <a:xfrm>
            <a:off x="1033145" y="1000125"/>
            <a:ext cx="5367655" cy="1360170"/>
          </a:xfrm>
          <a:prstGeom prst="roundRect">
            <a:avLst/>
          </a:prstGeom>
          <a:noFill/>
          <a:ln w="12700" cap="rnd">
            <a:solidFill>
              <a:srgbClr val="93231F"/>
            </a:solidFill>
          </a:ln>
        </p:spPr>
        <p:txBody>
          <a:bodyPr wrap="square" rtlCol="0" anchor="ctr" anchorCtr="0">
            <a:noAutofit/>
          </a:bodyPr>
          <a:p>
            <a:pPr marL="388620" indent="0" algn="l" fontAlgn="auto">
              <a:lnSpc>
                <a:spcPct val="130000"/>
              </a:lnSpc>
              <a:spcAft>
                <a:spcPts val="0"/>
              </a:spcAft>
            </a:pPr>
            <a:r>
              <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sym typeface="+mn-ea"/>
              </a:rPr>
              <a:t>政策前瞻性</a:t>
            </a:r>
            <a:endParaRPr lang="en-US" altLang="zh-CN"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sym typeface="+mn-ea"/>
            </a:endParaRPr>
          </a:p>
          <a:p>
            <a:pPr marL="388620" indent="0" algn="l" fontAlgn="auto">
              <a:lnSpc>
                <a:spcPct val="130000"/>
              </a:lnSpc>
              <a:spcAft>
                <a:spcPts val="0"/>
              </a:spcAft>
            </a:pPr>
            <a:r>
              <a:rPr lang="en-US" altLang="zh-CN" sz="1200" dirty="0">
                <a:latin typeface="微软雅黑" panose="020B0503020204020204" charset="-122"/>
                <a:ea typeface="微软雅黑" panose="020B0503020204020204" charset="-122"/>
                <a:cs typeface="Times New Roman" panose="02020603050405020304" charset="0"/>
                <a:sym typeface="+mn-ea"/>
              </a:rPr>
              <a:t>山西省医疗统一支付监管平台严格对标国家及地方医疗健康政策要求，构建覆盖支付全流程、多维度的综合监管体系，兼具前瞻性设计与创新适配能力，精准契合行业发展趋势，为山西医疗支付规范安全、提质增效筑牢坚实支撑。</a:t>
            </a:r>
            <a:endParaRPr lang="en-US" altLang="zh-CN" sz="1200" dirty="0">
              <a:latin typeface="微软雅黑" panose="020B0503020204020204" charset="-122"/>
              <a:ea typeface="微软雅黑" panose="020B0503020204020204" charset="-122"/>
              <a:cs typeface="Times New Roman" panose="02020603050405020304" charset="0"/>
              <a:sym typeface="+mn-ea"/>
            </a:endParaRPr>
          </a:p>
        </p:txBody>
      </p:sp>
      <p:sp>
        <p:nvSpPr>
          <p:cNvPr id="4" name="文本框 3"/>
          <p:cNvSpPr txBox="1"/>
          <p:nvPr>
            <p:custDataLst>
              <p:tags r:id="rId6"/>
            </p:custDataLst>
          </p:nvPr>
        </p:nvSpPr>
        <p:spPr>
          <a:xfrm>
            <a:off x="1033145" y="2451735"/>
            <a:ext cx="5367020" cy="1398270"/>
          </a:xfrm>
          <a:prstGeom prst="roundRect">
            <a:avLst/>
          </a:prstGeom>
          <a:noFill/>
          <a:ln w="12700" cap="rnd">
            <a:solidFill>
              <a:schemeClr val="tx2"/>
            </a:solidFill>
          </a:ln>
        </p:spPr>
        <p:txBody>
          <a:bodyPr wrap="square" rtlCol="0" anchor="ctr" anchorCtr="0">
            <a:noAutofit/>
          </a:bodyPr>
          <a:p>
            <a:pPr marL="388620" algn="l" fontAlgn="auto">
              <a:lnSpc>
                <a:spcPct val="130000"/>
              </a:lnSpc>
              <a:spcAft>
                <a:spcPts val="0"/>
              </a:spcAft>
              <a:buClrTx/>
              <a:buSzTx/>
              <a:buFontTx/>
            </a:pPr>
            <a:r>
              <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rPr>
              <a:t>项目挑战性</a:t>
            </a:r>
            <a:endPar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endParaRPr>
          </a:p>
          <a:p>
            <a:pPr marL="397510" indent="15240" algn="l" fontAlgn="auto">
              <a:lnSpc>
                <a:spcPct val="130000"/>
              </a:lnSpc>
              <a:spcAft>
                <a:spcPts val="0"/>
              </a:spcAft>
            </a:pPr>
            <a:r>
              <a:rPr sz="1200" dirty="0">
                <a:latin typeface="微软雅黑" panose="020B0503020204020204" charset="-122"/>
                <a:ea typeface="微软雅黑" panose="020B0503020204020204" charset="-122"/>
                <a:cs typeface="Times New Roman" panose="02020603050405020304" charset="0"/>
              </a:rPr>
              <a:t>本项目不仅周期跨度长、需历经多阶段稳步推进，更涉及医疗</a:t>
            </a:r>
            <a:r>
              <a:rPr lang="zh-CN" sz="1200" dirty="0">
                <a:latin typeface="微软雅黑" panose="020B0503020204020204" charset="-122"/>
                <a:ea typeface="微软雅黑" panose="020B0503020204020204" charset="-122"/>
                <a:cs typeface="Times New Roman" panose="02020603050405020304" charset="0"/>
              </a:rPr>
              <a:t>机构</a:t>
            </a:r>
            <a:r>
              <a:rPr sz="1200" dirty="0">
                <a:latin typeface="微软雅黑" panose="020B0503020204020204" charset="-122"/>
                <a:ea typeface="微软雅黑" panose="020B0503020204020204" charset="-122"/>
                <a:cs typeface="Times New Roman" panose="02020603050405020304" charset="0"/>
              </a:rPr>
              <a:t>、</a:t>
            </a:r>
            <a:r>
              <a:rPr lang="zh-CN" sz="1200" dirty="0">
                <a:latin typeface="微软雅黑" panose="020B0503020204020204" charset="-122"/>
                <a:ea typeface="微软雅黑" panose="020B0503020204020204" charset="-122"/>
                <a:cs typeface="Times New Roman" panose="02020603050405020304" charset="0"/>
              </a:rPr>
              <a:t>银行</a:t>
            </a:r>
            <a:r>
              <a:rPr sz="1200" dirty="0">
                <a:latin typeface="微软雅黑" panose="020B0503020204020204" charset="-122"/>
                <a:ea typeface="微软雅黑" panose="020B0503020204020204" charset="-122"/>
                <a:cs typeface="Times New Roman" panose="02020603050405020304" charset="0"/>
              </a:rPr>
              <a:t>、</a:t>
            </a:r>
            <a:r>
              <a:rPr lang="zh-CN" sz="1200" dirty="0">
                <a:latin typeface="微软雅黑" panose="020B0503020204020204" charset="-122"/>
                <a:ea typeface="微软雅黑" panose="020B0503020204020204" charset="-122"/>
                <a:cs typeface="Times New Roman" panose="02020603050405020304" charset="0"/>
              </a:rPr>
              <a:t>第三方机构</a:t>
            </a:r>
            <a:r>
              <a:rPr sz="1200" dirty="0">
                <a:latin typeface="微软雅黑" panose="020B0503020204020204" charset="-122"/>
                <a:ea typeface="微软雅黑" panose="020B0503020204020204" charset="-122"/>
                <a:cs typeface="Times New Roman" panose="02020603050405020304" charset="0"/>
              </a:rPr>
              <a:t>等多部门协同联动，跨</a:t>
            </a:r>
            <a:r>
              <a:rPr lang="zh-CN" sz="1200" dirty="0">
                <a:latin typeface="微软雅黑" panose="020B0503020204020204" charset="-122"/>
                <a:ea typeface="微软雅黑" panose="020B0503020204020204" charset="-122"/>
                <a:cs typeface="Times New Roman" panose="02020603050405020304" charset="0"/>
              </a:rPr>
              <a:t>单位</a:t>
            </a:r>
            <a:r>
              <a:rPr sz="1200" dirty="0">
                <a:latin typeface="微软雅黑" panose="020B0503020204020204" charset="-122"/>
                <a:ea typeface="微软雅黑" panose="020B0503020204020204" charset="-122"/>
                <a:cs typeface="Times New Roman" panose="02020603050405020304" charset="0"/>
              </a:rPr>
              <a:t>协调、流程衔接与标准统一等多重难题交织，整体推进极具挑战性。</a:t>
            </a:r>
            <a:endParaRPr sz="1200" dirty="0">
              <a:latin typeface="微软雅黑" panose="020B0503020204020204" charset="-122"/>
              <a:ea typeface="微软雅黑" panose="020B0503020204020204" charset="-122"/>
              <a:cs typeface="Times New Roman" panose="02020603050405020304" charset="0"/>
            </a:endParaRPr>
          </a:p>
        </p:txBody>
      </p:sp>
      <p:sp>
        <p:nvSpPr>
          <p:cNvPr id="7" name="文本框 6"/>
          <p:cNvSpPr txBox="1"/>
          <p:nvPr>
            <p:custDataLst>
              <p:tags r:id="rId7"/>
            </p:custDataLst>
          </p:nvPr>
        </p:nvSpPr>
        <p:spPr>
          <a:xfrm>
            <a:off x="1033145" y="4018280"/>
            <a:ext cx="5367020" cy="1233805"/>
          </a:xfrm>
          <a:prstGeom prst="roundRect">
            <a:avLst/>
          </a:prstGeom>
          <a:noFill/>
          <a:ln w="12700" cap="rnd">
            <a:solidFill>
              <a:schemeClr val="accent5">
                <a:lumMod val="75000"/>
              </a:schemeClr>
            </a:solidFill>
          </a:ln>
        </p:spPr>
        <p:txBody>
          <a:bodyPr wrap="square" rtlCol="0" anchor="ctr" anchorCtr="0">
            <a:noAutofit/>
          </a:bodyPr>
          <a:p>
            <a:pPr marL="388620" algn="l" fontAlgn="auto">
              <a:lnSpc>
                <a:spcPct val="130000"/>
              </a:lnSpc>
              <a:spcAft>
                <a:spcPts val="0"/>
              </a:spcAft>
              <a:buClrTx/>
              <a:buSzTx/>
              <a:buFontTx/>
            </a:pPr>
            <a:r>
              <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rPr>
              <a:t>业务复杂性</a:t>
            </a:r>
            <a:endPar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endParaRPr>
          </a:p>
          <a:p>
            <a:pPr marL="413385" indent="-15240" algn="l" fontAlgn="auto">
              <a:lnSpc>
                <a:spcPct val="130000"/>
              </a:lnSpc>
              <a:spcAft>
                <a:spcPts val="0"/>
              </a:spcAft>
            </a:pPr>
            <a:r>
              <a:rPr lang="zh-CN" altLang="en-US" sz="1200" dirty="0">
                <a:latin typeface="微软雅黑" panose="020B0503020204020204" charset="-122"/>
                <a:ea typeface="微软雅黑" panose="020B0503020204020204" charset="-122"/>
                <a:cs typeface="Times New Roman" panose="02020603050405020304" charset="0"/>
              </a:rPr>
              <a:t>作为国内首家聚焦医疗统一支付监管的创新实践平台，需针对山西医疗支付场景特点反复开展多轮论证，持续优化调整核心监管指标与运行参数，覆盖多维度需求适配、跨系统数据协同等复杂课题，整体建设与落地过程极具复杂性。</a:t>
            </a:r>
            <a:endParaRPr lang="zh-CN" altLang="en-US" sz="1200" dirty="0">
              <a:latin typeface="微软雅黑" panose="020B0503020204020204" charset="-122"/>
              <a:ea typeface="微软雅黑" panose="020B0503020204020204" charset="-122"/>
              <a:cs typeface="Times New Roman" panose="02020603050405020304" charset="0"/>
            </a:endParaRPr>
          </a:p>
        </p:txBody>
      </p:sp>
      <p:sp>
        <p:nvSpPr>
          <p:cNvPr id="15" name="文本框 14"/>
          <p:cNvSpPr txBox="1"/>
          <p:nvPr>
            <p:custDataLst>
              <p:tags r:id="rId8"/>
            </p:custDataLst>
          </p:nvPr>
        </p:nvSpPr>
        <p:spPr>
          <a:xfrm>
            <a:off x="1033145" y="5420360"/>
            <a:ext cx="5368290" cy="1358265"/>
          </a:xfrm>
          <a:prstGeom prst="roundRect">
            <a:avLst/>
          </a:prstGeom>
          <a:noFill/>
          <a:ln w="12700" cap="rnd">
            <a:solidFill>
              <a:schemeClr val="tx2"/>
            </a:solidFill>
          </a:ln>
        </p:spPr>
        <p:txBody>
          <a:bodyPr wrap="square" rtlCol="0" anchor="ctr" anchorCtr="0">
            <a:noAutofit/>
          </a:bodyPr>
          <a:p>
            <a:pPr marL="388620" algn="l" fontAlgn="auto">
              <a:lnSpc>
                <a:spcPct val="130000"/>
              </a:lnSpc>
              <a:spcAft>
                <a:spcPts val="0"/>
              </a:spcAft>
              <a:buClrTx/>
              <a:buSzTx/>
              <a:buFontTx/>
            </a:pPr>
            <a:r>
              <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rPr>
              <a:t>技术先进性</a:t>
            </a:r>
            <a:endParaRPr lang="zh-CN" altLang="en-US" sz="1400" b="1" dirty="0">
              <a:gradFill>
                <a:gsLst>
                  <a:gs pos="0">
                    <a:srgbClr val="FFDA32"/>
                  </a:gs>
                  <a:gs pos="100000">
                    <a:srgbClr val="EA2768"/>
                  </a:gs>
                </a:gsLst>
                <a:path path="circle">
                  <a:fillToRect r="100000" b="100000"/>
                </a:path>
                <a:tileRect l="-100000" t="-100000"/>
              </a:gradFill>
              <a:latin typeface="微软雅黑" panose="020B0503020204020204" charset="-122"/>
              <a:ea typeface="微软雅黑" panose="020B0503020204020204" charset="-122"/>
              <a:cs typeface="Times New Roman" panose="02020603050405020304" charset="0"/>
            </a:endParaRPr>
          </a:p>
          <a:p>
            <a:pPr marL="387350" indent="-8255" algn="l" fontAlgn="auto">
              <a:lnSpc>
                <a:spcPct val="130000"/>
              </a:lnSpc>
              <a:spcAft>
                <a:spcPts val="0"/>
              </a:spcAft>
            </a:pPr>
            <a:r>
              <a:rPr sz="1200" dirty="0">
                <a:latin typeface="微软雅黑" panose="020B0503020204020204" charset="-122"/>
                <a:ea typeface="微软雅黑" panose="020B0503020204020204" charset="-122"/>
                <a:cs typeface="Times New Roman" panose="02020603050405020304" charset="0"/>
              </a:rPr>
              <a:t>平台深度融合前沿网络存储技术与数据安全防护体系，集成加密传输、分级存储等先进功能，构建安全可靠、高效稳定的技术支撑底座，其技术架构与应用能力兼具先进性与实用性，为医疗支付监管提供强力技术赋能。</a:t>
            </a:r>
            <a:endParaRPr sz="1200" dirty="0">
              <a:latin typeface="微软雅黑" panose="020B0503020204020204" charset="-122"/>
              <a:ea typeface="微软雅黑" panose="020B0503020204020204" charset="-122"/>
              <a:cs typeface="Times New Roman" panose="02020603050405020304" charset="0"/>
            </a:endParaRPr>
          </a:p>
        </p:txBody>
      </p:sp>
      <p:sp>
        <p:nvSpPr>
          <p:cNvPr id="64" name="椭圆 63"/>
          <p:cNvSpPr/>
          <p:nvPr>
            <p:custDataLst>
              <p:tags r:id="rId9"/>
            </p:custDataLst>
          </p:nvPr>
        </p:nvSpPr>
        <p:spPr>
          <a:xfrm>
            <a:off x="1100455" y="1065530"/>
            <a:ext cx="419735" cy="447040"/>
          </a:xfrm>
          <a:prstGeom prst="ellipse">
            <a:avLst/>
          </a:prstGeom>
          <a:solidFill>
            <a:schemeClr val="accent1"/>
          </a:solidFill>
        </p:spPr>
        <p:txBody>
          <a:bodyPr wrap="square">
            <a:noAutofit/>
          </a:bodyPr>
          <a:p>
            <a:pPr algn="ctr"/>
            <a:endParaRPr lang="zh-CN" altLang="en-US" sz="2135" b="1" i="1" dirty="0">
              <a:solidFill>
                <a:schemeClr val="tx2"/>
              </a:solidFill>
            </a:endParaRPr>
          </a:p>
        </p:txBody>
      </p:sp>
      <p:pic>
        <p:nvPicPr>
          <p:cNvPr id="16" name="图片 15" descr="团队"/>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179195" y="1159510"/>
            <a:ext cx="279400" cy="279400"/>
          </a:xfrm>
          <a:prstGeom prst="rect">
            <a:avLst/>
          </a:prstGeom>
        </p:spPr>
      </p:pic>
      <p:pic>
        <p:nvPicPr>
          <p:cNvPr id="74" name="图片 73" descr="欧洲市场安全认证"/>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1178983" y="2712932"/>
            <a:ext cx="226907" cy="226907"/>
          </a:xfrm>
          <a:prstGeom prst="rect">
            <a:avLst/>
          </a:prstGeom>
        </p:spPr>
      </p:pic>
      <p:pic>
        <p:nvPicPr>
          <p:cNvPr id="78" name="图片 77" descr="安全"/>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64590" y="5604722"/>
            <a:ext cx="241300" cy="241300"/>
          </a:xfrm>
          <a:prstGeom prst="rect">
            <a:avLst/>
          </a:prstGeom>
        </p:spPr>
      </p:pic>
      <p:pic>
        <p:nvPicPr>
          <p:cNvPr id="21" name="图片 20" descr="医院建筑"/>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1173903" y="4119880"/>
            <a:ext cx="242147" cy="242147"/>
          </a:xfrm>
          <a:prstGeom prst="rect">
            <a:avLst/>
          </a:prstGeom>
        </p:spPr>
      </p:pic>
      <p:pic>
        <p:nvPicPr>
          <p:cNvPr id="17" name="图片 16"/>
          <p:cNvPicPr>
            <a:picLocks noChangeAspect="1"/>
          </p:cNvPicPr>
          <p:nvPr>
            <p:custDataLst>
              <p:tags r:id="rId22"/>
            </p:custDataLst>
          </p:nvPr>
        </p:nvPicPr>
        <p:blipFill>
          <a:blip r:embed="rId23"/>
          <a:stretch>
            <a:fillRect/>
          </a:stretch>
        </p:blipFill>
        <p:spPr>
          <a:xfrm>
            <a:off x="6829425" y="1439545"/>
            <a:ext cx="5153660" cy="4695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sp>
        <p:nvSpPr>
          <p:cNvPr id="2" name="AutoShape 2"/>
          <p:cNvSpPr/>
          <p:nvPr/>
        </p:nvSpPr>
        <p:spPr>
          <a:xfrm>
            <a:off x="762000" y="635000"/>
            <a:ext cx="10668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重点项目：</a:t>
            </a:r>
            <a:r>
              <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山西省中医院互联网医院</a:t>
            </a:r>
            <a:endParaRPr lang="zh-CN" alt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pic>
        <p:nvPicPr>
          <p:cNvPr id="3" name="Picture 3"/>
          <p:cNvPicPr>
            <a:picLocks noChangeAspect="1"/>
          </p:cNvPicPr>
          <p:nvPr/>
        </p:nvPicPr>
        <p:blipFill>
          <a:blip r:embed="rId1"/>
          <a:srcRect l="3125" r="3124"/>
          <a:stretch>
            <a:fillRect/>
          </a:stretch>
        </p:blipFill>
        <p:spPr>
          <a:xfrm>
            <a:off x="762000" y="1651000"/>
            <a:ext cx="5080000" cy="4064000"/>
          </a:xfrm>
          <a:prstGeom prst="roundRect">
            <a:avLst>
              <a:gd name="adj" fmla="val 3125"/>
            </a:avLst>
          </a:prstGeom>
          <a:noFill/>
          <a:ln w="25400" cap="flat" cmpd="sng">
            <a:noFill/>
            <a:prstDash val="solid"/>
            <a:round/>
          </a:ln>
          <a:effectLst>
            <a:outerShdw blurRad="127000" dist="50800" dir="2700000" algn="tl" rotWithShape="0">
              <a:srgbClr val="000000">
                <a:alpha val="10000"/>
              </a:srgbClr>
            </a:outerShdw>
          </a:effectLst>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000" y="1714500"/>
            <a:ext cx="355600" cy="355600"/>
          </a:xfrm>
          <a:prstGeom prst="rect">
            <a:avLst/>
          </a:prstGeom>
        </p:spPr>
      </p:pic>
      <p:sp>
        <p:nvSpPr>
          <p:cNvPr id="5" name="AutoShape 5"/>
          <p:cNvSpPr/>
          <p:nvPr/>
        </p:nvSpPr>
        <p:spPr>
          <a:xfrm>
            <a:off x="6667500" y="1676400"/>
            <a:ext cx="47625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20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项目核心目标</a:t>
            </a:r>
            <a:endParaRPr lang="en-US" sz="1100"/>
          </a:p>
        </p:txBody>
      </p:sp>
      <p:sp>
        <p:nvSpPr>
          <p:cNvPr id="6" name="AutoShape 6" descr="7b0a2020202022776f7264617274223a2022220a7d0a"/>
          <p:cNvSpPr/>
          <p:nvPr/>
        </p:nvSpPr>
        <p:spPr>
          <a:xfrm>
            <a:off x="6223000" y="2095500"/>
            <a:ext cx="5207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6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打造山西省</a:t>
            </a:r>
            <a:r>
              <a:rPr lang="zh-CN" altLang="en-US" sz="2400" b="1" u="none" strike="noStrike">
                <a:ln w="1468">
                  <a:solidFill>
                    <a:schemeClr val="bg1"/>
                  </a:solidFill>
                </a:ln>
                <a:gradFill>
                  <a:gsLst>
                    <a:gs pos="100000">
                      <a:srgbClr val="F53021"/>
                    </a:gs>
                    <a:gs pos="0">
                      <a:srgbClr val="F53021"/>
                    </a:gs>
                    <a:gs pos="51000">
                      <a:srgbClr val="FF6C3F"/>
                    </a:gs>
                  </a:gsLst>
                  <a:lin ang="0" scaled="0"/>
                </a:gradFill>
                <a:effectLst>
                  <a:glow rad="3524">
                    <a:srgbClr val="FCC058">
                      <a:alpha val="100000"/>
                    </a:srgbClr>
                  </a:glow>
                  <a:outerShdw sx="102000" sy="102000" algn="ctr" rotWithShape="0">
                    <a:srgbClr val="FBAB14">
                      <a:alpha val="40000"/>
                    </a:srgbClr>
                  </a:outerShdw>
                </a:effectLst>
                <a:latin typeface="汉仪程行简" panose="00020600040101010101" charset="-122"/>
                <a:ea typeface="汉仪程行简" panose="00020600040101010101" charset="-122"/>
                <a:cs typeface="Noto Sans SC" panose="020B0200000000000000" charset="-122"/>
                <a:sym typeface="Noto Sans SC" panose="020B0200000000000000" charset="-122"/>
              </a:rPr>
              <a:t>首家</a:t>
            </a:r>
            <a:r>
              <a:rPr lang="zh-CN" altLang="en-US" sz="16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能开具中医处方的互联网医院</a:t>
            </a:r>
            <a:endParaRPr lang="en-US" sz="1100"/>
          </a:p>
        </p:txBody>
      </p:sp>
      <p:sp>
        <p:nvSpPr>
          <p:cNvPr id="7" name="AutoShape 7"/>
          <p:cNvSpPr/>
          <p:nvPr/>
        </p:nvSpPr>
        <p:spPr>
          <a:xfrm>
            <a:off x="6223000" y="2921000"/>
            <a:ext cx="1651000" cy="1397000"/>
          </a:xfrm>
          <a:prstGeom prst="roundRect">
            <a:avLst>
              <a:gd name="adj" fmla="val 9090"/>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sp>
        <p:nvSpPr>
          <p:cNvPr id="9" name="AutoShape 9"/>
          <p:cNvSpPr/>
          <p:nvPr/>
        </p:nvSpPr>
        <p:spPr>
          <a:xfrm>
            <a:off x="6350000" y="3200400"/>
            <a:ext cx="1397000" cy="92583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rPr>
              <a:t>中医处方</a:t>
            </a:r>
            <a:endPar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
        <p:nvSpPr>
          <p:cNvPr id="11" name="AutoShape 11"/>
          <p:cNvSpPr/>
          <p:nvPr/>
        </p:nvSpPr>
        <p:spPr>
          <a:xfrm>
            <a:off x="8001000" y="2921000"/>
            <a:ext cx="1651000" cy="1397000"/>
          </a:xfrm>
          <a:prstGeom prst="roundRect">
            <a:avLst>
              <a:gd name="adj" fmla="val 9090"/>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sp>
        <p:nvSpPr>
          <p:cNvPr id="14" name="AutoShape 14"/>
          <p:cNvSpPr/>
          <p:nvPr/>
        </p:nvSpPr>
        <p:spPr>
          <a:xfrm>
            <a:off x="8128000" y="3873500"/>
            <a:ext cx="1397000" cy="254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endParaRPr lang="en-US" sz="1100"/>
          </a:p>
        </p:txBody>
      </p:sp>
      <p:sp>
        <p:nvSpPr>
          <p:cNvPr id="15" name="AutoShape 15"/>
          <p:cNvSpPr/>
          <p:nvPr/>
        </p:nvSpPr>
        <p:spPr>
          <a:xfrm>
            <a:off x="9779000" y="2921000"/>
            <a:ext cx="1651000" cy="1397000"/>
          </a:xfrm>
          <a:prstGeom prst="roundRect">
            <a:avLst>
              <a:gd name="adj" fmla="val 9090"/>
            </a:avLst>
          </a:prstGeom>
          <a:solidFill>
            <a:srgbClr val="0D47A1">
              <a:alpha val="5000"/>
            </a:srgbClr>
          </a:solidFill>
          <a:ln w="25400" cap="flat" cmpd="sng">
            <a:noFill/>
            <a:prstDash val="solid"/>
            <a:round/>
          </a:ln>
        </p:spPr>
        <p:txBody>
          <a:bodyPr vert="horz" wrap="square" lIns="63500" tIns="63500" rIns="63500" bIns="63500" rtlCol="0" anchor="ctr"/>
          <a:lstStyle/>
          <a:p>
            <a:pPr algn="ctr">
              <a:defRPr/>
            </a:pPr>
          </a:p>
        </p:txBody>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3000" y="4572000"/>
            <a:ext cx="355600" cy="355600"/>
          </a:xfrm>
          <a:prstGeom prst="rect">
            <a:avLst/>
          </a:prstGeom>
        </p:spPr>
      </p:pic>
      <p:sp>
        <p:nvSpPr>
          <p:cNvPr id="20" name="AutoShape 20"/>
          <p:cNvSpPr/>
          <p:nvPr/>
        </p:nvSpPr>
        <p:spPr>
          <a:xfrm>
            <a:off x="6667500" y="4533900"/>
            <a:ext cx="4762500" cy="4064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20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价值与意义</a:t>
            </a:r>
            <a:endParaRPr lang="en-US" sz="1100"/>
          </a:p>
        </p:txBody>
      </p:sp>
      <p:sp>
        <p:nvSpPr>
          <p:cNvPr id="21" name="AutoShape 21"/>
          <p:cNvSpPr/>
          <p:nvPr/>
        </p:nvSpPr>
        <p:spPr>
          <a:xfrm>
            <a:off x="6223000" y="5109845"/>
            <a:ext cx="5207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600" b="0" i="0" u="none" strike="noStrike">
                <a:solidFill>
                  <a:srgbClr val="505050"/>
                </a:solidFill>
                <a:latin typeface="Noto Sans SC" panose="020B0200000000000000" charset="-122"/>
                <a:ea typeface="Noto Sans SC" panose="020B0200000000000000" charset="-122"/>
                <a:cs typeface="Noto Sans SC" panose="020B0200000000000000" charset="-122"/>
                <a:sym typeface="Noto Sans SC" panose="020B0200000000000000" charset="-122"/>
              </a:rPr>
              <a:t>不仅极大改善了患者的就医体验，减少了焦虑感，同时有效释放了医护人员的生产力，使其能更专注于核心诊疗工作。</a:t>
            </a:r>
            <a:endParaRPr lang="en-US" sz="1100"/>
          </a:p>
        </p:txBody>
      </p:sp>
      <p:sp>
        <p:nvSpPr>
          <p:cNvPr id="23" name="AutoShape 9"/>
          <p:cNvSpPr/>
          <p:nvPr>
            <p:custDataLst>
              <p:tags r:id="rId6"/>
            </p:custDataLst>
          </p:nvPr>
        </p:nvSpPr>
        <p:spPr>
          <a:xfrm>
            <a:off x="8128000" y="3201670"/>
            <a:ext cx="1397000" cy="925830"/>
          </a:xfrm>
          <a:prstGeom prst="rect">
            <a:avLst/>
          </a:prstGeom>
          <a:noFill/>
          <a:ln w="12700" cap="flat" cmpd="sng">
            <a:noFill/>
            <a:prstDash val="solid"/>
            <a:round/>
          </a:ln>
        </p:spPr>
        <p:txBody>
          <a:bodyPr vert="horz" wrap="square" lIns="0" tIns="0" rIns="0" bIns="0" rtlCol="0" anchor="ctr" anchorCtr="0"/>
          <a:p>
            <a:pPr indent="0" algn="l">
              <a:lnSpc>
                <a:spcPct val="125000"/>
              </a:lnSpc>
              <a:defRPr/>
            </a:pPr>
            <a:r>
              <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rPr>
              <a:t>移动医保</a:t>
            </a:r>
            <a:endPar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
        <p:nvSpPr>
          <p:cNvPr id="24" name="AutoShape 9"/>
          <p:cNvSpPr/>
          <p:nvPr>
            <p:custDataLst>
              <p:tags r:id="rId7"/>
            </p:custDataLst>
          </p:nvPr>
        </p:nvSpPr>
        <p:spPr>
          <a:xfrm>
            <a:off x="9906000" y="3169285"/>
            <a:ext cx="1397000" cy="925830"/>
          </a:xfrm>
          <a:prstGeom prst="rect">
            <a:avLst/>
          </a:prstGeom>
          <a:noFill/>
          <a:ln w="12700" cap="flat" cmpd="sng">
            <a:noFill/>
            <a:prstDash val="solid"/>
            <a:round/>
          </a:ln>
        </p:spPr>
        <p:txBody>
          <a:bodyPr vert="horz" wrap="square" lIns="0" tIns="0" rIns="0" bIns="0" rtlCol="0" anchor="ctr" anchorCtr="0"/>
          <a:p>
            <a:pPr indent="0" algn="l">
              <a:lnSpc>
                <a:spcPct val="125000"/>
              </a:lnSpc>
              <a:defRPr/>
            </a:pPr>
            <a:r>
              <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rPr>
              <a:t>药品快递</a:t>
            </a:r>
            <a:endParaRPr lang="zh-CN" altLang="en-US" sz="2400" b="1" i="0" u="none" strike="noStrike">
              <a:solidFill>
                <a:srgbClr val="FF8C00"/>
              </a:solidFill>
              <a:latin typeface="Noto Sans SC" panose="020B0200000000000000" charset="-122"/>
              <a:ea typeface="Noto Sans SC" panose="020B0200000000000000" charset="-122"/>
              <a:cs typeface="Noto Sans SC" panose="020B0200000000000000" charset="-122"/>
              <a:sym typeface="Noto Sans SC" panose="020B02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alpha val="100000"/>
          </a:srgb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0" y="0"/>
            <a:ext cx="12192000" cy="6858000"/>
          </a:xfrm>
          <a:prstGeom prst="rect">
            <a:avLst/>
          </a:prstGeom>
          <a:noFill/>
          <a:ln w="25400" cap="flat" cmpd="sng">
            <a:noFill/>
            <a:prstDash val="solid"/>
            <a:round/>
          </a:ln>
        </p:spPr>
      </p:pic>
      <p:sp>
        <p:nvSpPr>
          <p:cNvPr id="3" name="AutoShape 3"/>
          <p:cNvSpPr/>
          <p:nvPr/>
        </p:nvSpPr>
        <p:spPr>
          <a:xfrm>
            <a:off x="762000" y="1016000"/>
            <a:ext cx="5842000" cy="4826000"/>
          </a:xfrm>
          <a:prstGeom prst="roundRect">
            <a:avLst>
              <a:gd name="adj" fmla="val 2631"/>
            </a:avLst>
          </a:prstGeom>
          <a:solidFill>
            <a:srgbClr val="FFFFFF">
              <a:alpha val="92000"/>
            </a:srgbClr>
          </a:solidFill>
          <a:ln w="25400" cap="flat" cmpd="sng">
            <a:noFill/>
            <a:prstDash val="solid"/>
            <a:round/>
          </a:ln>
          <a:effectLst>
            <a:outerShdw blurRad="254000" dist="127000" dir="2700000" algn="tl" rotWithShape="0">
              <a:srgbClr val="0D47A1">
                <a:alpha val="15000"/>
              </a:srgbClr>
            </a:outerShdw>
          </a:effectLst>
        </p:spPr>
        <p:txBody>
          <a:bodyPr vert="horz" wrap="square" lIns="63500" tIns="63500" rIns="63500" bIns="63500" rtlCol="0" anchor="ctr"/>
          <a:lstStyle/>
          <a:p>
            <a:pPr algn="ctr">
              <a:defRPr/>
            </a:pPr>
          </a:p>
        </p:txBody>
      </p:sp>
      <p:sp>
        <p:nvSpPr>
          <p:cNvPr id="4" name="AutoShape 4"/>
          <p:cNvSpPr/>
          <p:nvPr/>
        </p:nvSpPr>
        <p:spPr>
          <a:xfrm>
            <a:off x="1143000" y="1397000"/>
            <a:ext cx="5080000" cy="635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3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项目复盘：深度解析与经验沉淀</a:t>
            </a:r>
            <a:endParaRPr lang="en-US" sz="1100"/>
          </a:p>
        </p:txBody>
      </p:sp>
      <p:cxnSp>
        <p:nvCxnSpPr>
          <p:cNvPr id="5" name="Connector 5"/>
          <p:cNvCxnSpPr/>
          <p:nvPr/>
        </p:nvCxnSpPr>
        <p:spPr>
          <a:xfrm rot="-57290">
            <a:off x="1143053" y="2152650"/>
            <a:ext cx="762000" cy="12700"/>
          </a:xfrm>
          <a:prstGeom prst="straightConnector1">
            <a:avLst/>
          </a:prstGeom>
          <a:solidFill>
            <a:srgbClr val="DEE0E3">
              <a:alpha val="100000"/>
            </a:srgbClr>
          </a:solidFill>
          <a:ln w="50800" cap="flat" cmpd="sng">
            <a:solidFill>
              <a:srgbClr val="FF8C00">
                <a:alpha val="100000"/>
              </a:srgbClr>
            </a:solidFill>
            <a:prstDash val="solid"/>
            <a:round/>
            <a:headEnd type="none" w="lg" len="lg"/>
            <a:tailEnd type="none" w="lg" len="lg"/>
          </a:ln>
        </p:spPr>
      </p:cxnSp>
      <p:sp>
        <p:nvSpPr>
          <p:cNvPr id="6" name="AutoShape 6"/>
          <p:cNvSpPr/>
          <p:nvPr/>
        </p:nvSpPr>
        <p:spPr>
          <a:xfrm>
            <a:off x="1143000" y="2413000"/>
            <a:ext cx="5080000" cy="1016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800" b="0" i="0" u="none" strike="noStrike">
                <a:solidFill>
                  <a:srgbClr val="424242"/>
                </a:solidFill>
                <a:latin typeface="Noto Sans SC" panose="020B0200000000000000" charset="-122"/>
                <a:ea typeface="Noto Sans SC" panose="020B0200000000000000" charset="-122"/>
                <a:cs typeface="Noto Sans SC" panose="020B0200000000000000" charset="-122"/>
                <a:sym typeface="Noto Sans SC" panose="020B0200000000000000" charset="-122"/>
              </a:rPr>
              <a:t>复盘成功与失败项目，萃取关键经验，为未来项目管理提供宝贵借鉴。</a:t>
            </a:r>
            <a:endParaRPr lang="en-US" sz="1100"/>
          </a:p>
        </p:txBody>
      </p:sp>
      <p:pic>
        <p:nvPicPr>
          <p:cNvPr id="7" name="Picture 7"/>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143000" y="3556000"/>
            <a:ext cx="406400" cy="406400"/>
          </a:xfrm>
          <a:prstGeom prst="rect">
            <a:avLst/>
          </a:prstGeom>
        </p:spPr>
      </p:pic>
      <p:sp>
        <p:nvSpPr>
          <p:cNvPr id="8" name="AutoShape 8"/>
          <p:cNvSpPr/>
          <p:nvPr>
            <p:custDataLst>
              <p:tags r:id="rId4"/>
            </p:custDataLst>
          </p:nvPr>
        </p:nvSpPr>
        <p:spPr>
          <a:xfrm>
            <a:off x="1651000" y="3556000"/>
            <a:ext cx="4572000" cy="381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成功经验萃取</a:t>
            </a:r>
            <a:endParaRPr lang="en-US" sz="1100"/>
          </a:p>
        </p:txBody>
      </p:sp>
      <p:sp>
        <p:nvSpPr>
          <p:cNvPr id="9" name="AutoShape 9"/>
          <p:cNvSpPr/>
          <p:nvPr>
            <p:custDataLst>
              <p:tags r:id="rId5"/>
            </p:custDataLst>
          </p:nvPr>
        </p:nvSpPr>
        <p:spPr>
          <a:xfrm>
            <a:off x="1651000" y="3873500"/>
            <a:ext cx="4572000" cy="508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400" b="0" i="0" u="none" strike="noStrike">
                <a:solidFill>
                  <a:srgbClr val="616161"/>
                </a:solidFill>
                <a:latin typeface="Noto Sans SC" panose="020B0200000000000000" charset="-122"/>
                <a:ea typeface="Noto Sans SC" panose="020B0200000000000000" charset="-122"/>
                <a:cs typeface="Noto Sans SC" panose="020B0200000000000000" charset="-122"/>
                <a:sym typeface="Noto Sans SC" panose="020B0200000000000000" charset="-122"/>
              </a:rPr>
              <a:t>标准化实施路径，提高项目实施效率</a:t>
            </a:r>
            <a:endParaRPr lang="en-US" sz="1100"/>
          </a:p>
        </p:txBody>
      </p:sp>
      <p:pic>
        <p:nvPicPr>
          <p:cNvPr id="10" name="Picture 10"/>
          <p:cNvPicPr>
            <a:picLocks noChangeAspect="1"/>
          </p:cNvPicPr>
          <p:nvPr>
            <p:custDataLst>
              <p:tags r:id="rId6"/>
            </p:custDataLst>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3000" y="4445000"/>
            <a:ext cx="406400" cy="406400"/>
          </a:xfrm>
          <a:prstGeom prst="rect">
            <a:avLst/>
          </a:prstGeom>
        </p:spPr>
      </p:pic>
      <p:sp>
        <p:nvSpPr>
          <p:cNvPr id="11" name="AutoShape 11"/>
          <p:cNvSpPr/>
          <p:nvPr>
            <p:custDataLst>
              <p:tags r:id="rId9"/>
            </p:custDataLst>
          </p:nvPr>
        </p:nvSpPr>
        <p:spPr>
          <a:xfrm>
            <a:off x="1651000" y="4445000"/>
            <a:ext cx="4572000" cy="381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en-US" sz="1600" b="1" i="0" u="none" strike="noStrike">
                <a:solidFill>
                  <a:srgbClr val="0D47A1"/>
                </a:solidFill>
                <a:latin typeface="Noto Sans SC" panose="020B0200000000000000" charset="-122"/>
                <a:ea typeface="Noto Sans SC" panose="020B0200000000000000" charset="-122"/>
                <a:cs typeface="Noto Sans SC" panose="020B0200000000000000" charset="-122"/>
                <a:sym typeface="Noto Sans SC" panose="020B0200000000000000" charset="-122"/>
              </a:rPr>
              <a:t>失败教训反思</a:t>
            </a:r>
            <a:endParaRPr lang="en-US" sz="1100"/>
          </a:p>
        </p:txBody>
      </p:sp>
      <p:sp>
        <p:nvSpPr>
          <p:cNvPr id="12" name="AutoShape 12"/>
          <p:cNvSpPr/>
          <p:nvPr>
            <p:custDataLst>
              <p:tags r:id="rId10"/>
            </p:custDataLst>
          </p:nvPr>
        </p:nvSpPr>
        <p:spPr>
          <a:xfrm>
            <a:off x="1651000" y="4762500"/>
            <a:ext cx="4572000" cy="508000"/>
          </a:xfrm>
          <a:prstGeom prst="rect">
            <a:avLst/>
          </a:prstGeom>
          <a:noFill/>
          <a:ln w="12700" cap="flat" cmpd="sng">
            <a:noFill/>
            <a:prstDash val="solid"/>
            <a:round/>
          </a:ln>
        </p:spPr>
        <p:txBody>
          <a:bodyPr vert="horz" wrap="square" lIns="0" tIns="0" rIns="0" bIns="0" rtlCol="0" anchor="ctr" anchorCtr="0"/>
          <a:lstStyle/>
          <a:p>
            <a:pPr indent="0" algn="l">
              <a:lnSpc>
                <a:spcPct val="125000"/>
              </a:lnSpc>
              <a:defRPr/>
            </a:pPr>
            <a:r>
              <a:rPr lang="zh-CN" altLang="en-US" sz="1400" b="0" i="0" u="none" strike="noStrike">
                <a:solidFill>
                  <a:srgbClr val="616161"/>
                </a:solidFill>
                <a:latin typeface="Noto Sans SC" panose="020B0200000000000000" charset="-122"/>
                <a:ea typeface="Noto Sans SC" panose="020B0200000000000000" charset="-122"/>
                <a:cs typeface="Noto Sans SC" panose="020B0200000000000000" charset="-122"/>
                <a:sym typeface="Noto Sans SC" panose="020B0200000000000000" charset="-122"/>
              </a:rPr>
              <a:t>协调各相关方协同推进，重点攻克项目卡点</a:t>
            </a:r>
            <a:endParaRPr lang="en-US" sz="1100"/>
          </a:p>
        </p:txBody>
      </p:sp>
    </p:spTree>
  </p:cSld>
  <p:clrMapOvr>
    <a:masterClrMapping/>
  </p:clrMapOvr>
</p:sld>
</file>

<file path=ppt/tags/tag1.xml><?xml version="1.0" encoding="utf-8"?>
<p:tagLst xmlns:p="http://schemas.openxmlformats.org/presentationml/2006/main">
  <p:tag name="KSO_WM_DIAGRAM_VIRTUALLY_FRAME" val="{&quot;height&quot;:360,&quot;left&quot;:60,&quot;top&quot;:130,&quot;width&quot;:840}"/>
</p:tagLst>
</file>

<file path=ppt/tags/tag10.xml><?xml version="1.0" encoding="utf-8"?>
<p:tagLst xmlns:p="http://schemas.openxmlformats.org/presentationml/2006/main">
  <p:tag name="KSO_WM_DIAGRAM_VIRTUALLY_FRAME" val="{&quot;height&quot;:360,&quot;left&quot;:60,&quot;top&quot;:130,&quot;width&quot;:840}"/>
</p:tagLst>
</file>

<file path=ppt/tags/tag11.xml><?xml version="1.0" encoding="utf-8"?>
<p:tagLst xmlns:p="http://schemas.openxmlformats.org/presentationml/2006/main">
  <p:tag name="KSO_WM_DIAGRAM_VIRTUALLY_FRAME" val="{&quot;height&quot;:360,&quot;left&quot;:60,&quot;top&quot;:130,&quot;width&quot;:840}"/>
</p:tagLst>
</file>

<file path=ppt/tags/tag12.xml><?xml version="1.0" encoding="utf-8"?>
<p:tagLst xmlns:p="http://schemas.openxmlformats.org/presentationml/2006/main">
  <p:tag name="KSO_WM_DIAGRAM_VIRTUALLY_FRAME" val="{&quot;height&quot;:360,&quot;left&quot;:60,&quot;top&quot;:130,&quot;width&quot;:840}"/>
</p:tagLst>
</file>

<file path=ppt/tags/tag13.xml><?xml version="1.0" encoding="utf-8"?>
<p:tagLst xmlns:p="http://schemas.openxmlformats.org/presentationml/2006/main">
  <p:tag name="KSO_WM_DIAGRAM_VIRTUALLY_FRAME" val="{&quot;height&quot;:360,&quot;left&quot;:60,&quot;top&quot;:130,&quot;width&quot;:840}"/>
</p:tagLst>
</file>

<file path=ppt/tags/tag14.xml><?xml version="1.0" encoding="utf-8"?>
<p:tagLst xmlns:p="http://schemas.openxmlformats.org/presentationml/2006/main">
  <p:tag name="KSO_WM_DIAGRAM_VIRTUALLY_FRAME" val="{&quot;height&quot;:360,&quot;left&quot;:60,&quot;top&quot;:130,&quot;width&quot;:840}"/>
</p:tagLst>
</file>

<file path=ppt/tags/tag15.xml><?xml version="1.0" encoding="utf-8"?>
<p:tagLst xmlns:p="http://schemas.openxmlformats.org/presentationml/2006/main">
  <p:tag name="KSO_WM_DIAGRAM_VIRTUALLY_FRAME" val="{&quot;height&quot;:360,&quot;left&quot;:60,&quot;top&quot;:130,&quot;width&quot;:840}"/>
</p:tagLst>
</file>

<file path=ppt/tags/tag16.xml><?xml version="1.0" encoding="utf-8"?>
<p:tagLst xmlns:p="http://schemas.openxmlformats.org/presentationml/2006/main">
  <p:tag name="KSO_WM_DIAGRAM_VIRTUALLY_FRAME" val="{&quot;height&quot;:360,&quot;left&quot;:60,&quot;top&quot;:130,&quot;width&quot;:840}"/>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360,&quot;left&quot;:60,&quot;top&quot;:130,&quot;width&quot;:84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360,&quot;left&quot;:60,&quot;top&quot;:130,&quot;width&quot;:84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DIAGRAM_VIRTUALLY_FRAME" val="{&quot;height&quot;:135,&quot;left&quot;:90,&quot;top&quot;:280,&quot;width&quot;:400}"/>
</p:tagLst>
</file>

<file path=ppt/tags/tag37.xml><?xml version="1.0" encoding="utf-8"?>
<p:tagLst xmlns:p="http://schemas.openxmlformats.org/presentationml/2006/main">
  <p:tag name="KSO_WM_DIAGRAM_VIRTUALLY_FRAME" val="{&quot;height&quot;:135,&quot;left&quot;:90,&quot;top&quot;:280,&quot;width&quot;:400}"/>
</p:tagLst>
</file>

<file path=ppt/tags/tag38.xml><?xml version="1.0" encoding="utf-8"?>
<p:tagLst xmlns:p="http://schemas.openxmlformats.org/presentationml/2006/main">
  <p:tag name="KSO_WM_DIAGRAM_VIRTUALLY_FRAME" val="{&quot;height&quot;:135,&quot;left&quot;:90,&quot;top&quot;:280,&quot;width&quot;:400}"/>
</p:tagLst>
</file>

<file path=ppt/tags/tag39.xml><?xml version="1.0" encoding="utf-8"?>
<p:tagLst xmlns:p="http://schemas.openxmlformats.org/presentationml/2006/main">
  <p:tag name="KSO_WM_DIAGRAM_VIRTUALLY_FRAME" val="{&quot;height&quot;:135,&quot;left&quot;:90,&quot;top&quot;:280,&quot;width&quot;:400}"/>
</p:tagLst>
</file>

<file path=ppt/tags/tag4.xml><?xml version="1.0" encoding="utf-8"?>
<p:tagLst xmlns:p="http://schemas.openxmlformats.org/presentationml/2006/main">
  <p:tag name="KSO_WM_DIAGRAM_VIRTUALLY_FRAME" val="{&quot;height&quot;:360,&quot;left&quot;:60,&quot;top&quot;:130,&quot;width&quot;:840}"/>
</p:tagLst>
</file>

<file path=ppt/tags/tag40.xml><?xml version="1.0" encoding="utf-8"?>
<p:tagLst xmlns:p="http://schemas.openxmlformats.org/presentationml/2006/main">
  <p:tag name="KSO_WM_DIAGRAM_VIRTUALLY_FRAME" val="{&quot;height&quot;:135,&quot;left&quot;:90,&quot;top&quot;:280,&quot;width&quot;:400}"/>
</p:tagLst>
</file>

<file path=ppt/tags/tag41.xml><?xml version="1.0" encoding="utf-8"?>
<p:tagLst xmlns:p="http://schemas.openxmlformats.org/presentationml/2006/main">
  <p:tag name="KSO_WM_DIAGRAM_VIRTUALLY_FRAME" val="{&quot;height&quot;:135,&quot;left&quot;:90,&quot;top&quot;:280,&quot;width&quot;:400}"/>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resource_record_key" val="{&quot;8&quot;:[20468556,40000082]}"/>
  <p:tag name="commondata" val="eyJoZGlkIjoiMzI1MDIxMDM2NmNmYWI0NDY0NDRjNmM0OWJiZTZhOTgifQ=="/>
</p:tagLst>
</file>

<file path=ppt/tags/tag5.xml><?xml version="1.0" encoding="utf-8"?>
<p:tagLst xmlns:p="http://schemas.openxmlformats.org/presentationml/2006/main">
  <p:tag name="KSO_WM_DIAGRAM_VIRTUALLY_FRAME" val="{&quot;height&quot;:360,&quot;left&quot;:60,&quot;top&quot;:130,&quot;width&quot;:840}"/>
</p:tagLst>
</file>

<file path=ppt/tags/tag6.xml><?xml version="1.0" encoding="utf-8"?>
<p:tagLst xmlns:p="http://schemas.openxmlformats.org/presentationml/2006/main">
  <p:tag name="KSO_WM_DIAGRAM_VIRTUALLY_FRAME" val="{&quot;height&quot;:360,&quot;left&quot;:60,&quot;top&quot;:130,&quot;width&quot;:840}"/>
</p:tagLst>
</file>

<file path=ppt/tags/tag7.xml><?xml version="1.0" encoding="utf-8"?>
<p:tagLst xmlns:p="http://schemas.openxmlformats.org/presentationml/2006/main">
  <p:tag name="KSO_WM_DIAGRAM_VIRTUALLY_FRAME" val="{&quot;height&quot;:360,&quot;left&quot;:60,&quot;top&quot;:130,&quot;width&quot;:840}"/>
</p:tagLst>
</file>

<file path=ppt/tags/tag8.xml><?xml version="1.0" encoding="utf-8"?>
<p:tagLst xmlns:p="http://schemas.openxmlformats.org/presentationml/2006/main">
  <p:tag name="KSO_WM_DIAGRAM_VIRTUALLY_FRAME" val="{&quot;height&quot;:360,&quot;left&quot;:60,&quot;top&quot;:130,&quot;width&quot;:840}"/>
</p:tagLst>
</file>

<file path=ppt/tags/tag9.xml><?xml version="1.0" encoding="utf-8"?>
<p:tagLst xmlns:p="http://schemas.openxmlformats.org/presentationml/2006/main">
  <p:tag name="KSO_WM_DIAGRAM_VIRTUALLY_FRAME" val="{&quot;height&quot;:360,&quot;left&quot;:60,&quot;top&quot;:130,&quot;width&quot;:84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package" Target="../embeddings/Workbook2.xlsx"/></Relationships>
</file>

<file path=ppt/webExtensions/webExtension1.xml><?xml version="1.0" encoding="utf-8"?>
<wpswe:webExtension xmlns:wpswe="http://www.wps.cn/officeDocument/2018/webExtension">
  <wpswe:extSource id="dschart" version="1.0"/>
  <wpswe:properties>
    <wpswe:property key="DiscardFirstCodeChange" value="0"/>
    <wpswe:property key="autoSnapshot" value="0"/>
    <wpswe:property key="dschart" value="{&quot;dschart_data&quot;:{&quot;blockId&quot;:&quot;161249688700346085&quot;,&quot;chart_type&quot;:&quot;柱状图&quot;,&quot;classifty_type&quot;:[&quot;比较类&quot;],&quot;dataSrc&quot;:{&quot;data&quot;:[[[&quot;项目&quot;,&quot;工时占比&quot;],[&quot;浙江大学医学院附属儿童医院护理宣教随访项目&quot;,&quot;24.92%&quot;],[&quot;山西卫健委对账服务平台&quot;,&quot;24.81%&quot;],[&quot;艾大力-患者全周期运营管理系统&quot;,&quot;24.09%&quot;],[&quot;山西省中医院患者运营项目&quot;,&quot;6.41%&quot;],[&quot;山西省中医医院银医合作项目&quot;,&quot;5.84%&quot;],[&quot;宁波市儿童青少年肥胖减重中医干预试点管理平台项目&quot;,&quot;4.22%&quot;],[&quot;诸暨宏宇浣江医院统一支付系统维保&quot;,&quot;2.64%&quot;],[&quot;杭州市儿童医院体质中医分型改造项目&quot;,&quot;2.48%&quot;],[&quot;宁波市中医院伤寒杂病论数据集项目&quot;,&quot;1.87%&quot;],[&quot;中国中医科学院广安门医院统一支付平台项目&quot;,&quot;1.05%&quot;],[&quot;山西省肿瘤医院统一支付平台项目&quot;,&quot;0.77%&quot;],[&quot;赤峰松山医院统一支付平台项目&quot;,&quot;0.58%&quot;],[&quot;济南市章丘区中医医院统一支付平台独立部署&quot;,&quot;0.29%&quot;]]],&quot;dataType&quot;:&quot;obejct-table&quot;,&quot;download&quot;:false,&quot;srcType&quot;:&quot;local&quot;,&quot;url&quot;:&quot;&quot;},&quot;function_type&quot;:[&quot;柱形图&quot;],&quot;gif&quot;:&quot;//personal.wpscdn.cn/app/ds/frame/images/444734748594536323.gif?imageView2/2/w/500/quality/90&quot;,&quot;index&quot;:5,&quot;isFree&quot;:&quot;0&quot;,&quot;label&quot;:&quot;&lt;e-barbasic-chart&gt;&quot;,&quot;projectId&quot;:&quot;444734748594536323&quot;,&quot;props&quot;:{&quot;animation&quot;:{&quot;duration&quot;:&quot;2&quot;,&quot;easeStyle&quot;:&quot;&quot;,&quot;endPause&quot;:&quot;1&quot;,&quot;moveOptions&quot;:[&quot;纵向整体拉伸&quot;,&quot;纵向分组拉伸&quot;,&quot;纵向分类拉伸&quot;,&quot;横向分组展开&quot;,&quot;横向同步展开&quot;,&quot;横向分类展开&quot;],&quot;moveStyle&quot;:&quot;纵向整体拉伸&quot;,&quot;startDelay&quot;:&quot;0&quot;,&quot;transition&quot;:true},&quot;axis&quot;:{&quot;color&quot;:&quot;#a1a1a1&quot;,&quot;grid&quot;:{&quot;color&quot;:&quot;#ccc&quot;,&quot;gridLineWidth&quot;:&quot;1&quot;,&quot;lineStyle&quot;:&quot;dashline&quot;,&quot;show&quot;:&quot;x&quot;},&quot;x&quot;:{&quot;axisColor&quot;:&quot;#bfbfbf&quot;,&quot;axisLineWidth&quot;:&quot;1&quot;,&quot;axisShow&quot;:true,&quot;labelAngle&quot;:&quot;0&quot;,&quot;labelDirection&quot;:&quot;自动&quot;,&quot;labelDirectionOptions&quot;:[&quot;自动&quot;,&quot;横排&quot;,&quot;竖排&quot;],&quot;labelShow&quot;:true,&quot;name&quot;:&quot;&quot;},&quot;y&quot;:{&quot;axisColor&quot;:&quot;#bfbfbf&quot;,&quot;axisLineWidth&quot;:&quot;1&quot;,&quot;axisShow&quot;:false,&quot;labelShow&quot;:true,&quot;labelSuffix&quot;:&quot;&quot;,&quot;name&quot;:&quot;&quot;,&quot;range&quot;:[],&quot;stepOfLabel&quot;:&quot;&quot;}},&quot;backgroundColor&quot;:&quot;#FFFFFF&quot;,&quot;colors&quot;:{&quot;colorControlers&quot;:[&quot;multiple&quot;],&quot;list&quot;:[0],&quot;type&quot;:&quot;multiple&quot;},&quot;display&quot;:{&quot;bar4CornerRadius&quot;:[0,0,0,0],&quot;barWidthPercent&quot;:&quot;0.5&quot;,&quot;barborderColor&quot;:&quot;&quot;,&quot;barborderWidth&quot;:&quot;0&quot;,&quot;fillOpacity&quot;:&quot;1&quot;},&quot;font&quot;:{&quot;color&quot;:&quot;#545454&quot;,&quot;fontFamily&quot;:&quot;黑体&quot;,&quot;fontSize&quot;:&quot;14&quot;},&quot;label&quot;:{&quot;display&quot;:false,&quot;positionChoice&quot;:&quot;上面&quot;,&quot;positionOptions&quot;:[&quot;上面&quot;,&quot;内部居下&quot;],&quot;suffix&quot;:&quot;&quot;,&quot;textLabel&quot;:{&quot;color&quot;:&quot;#545454&quot;,&quot;fontFamily&quot;:&quot;黑体&quot;,&quot;fontSize&quot;:&quot;14&quot;}},&quot;legend&quot;:{&quot;color&quot;:[&quot;#545454&quot;],&quot;fontFamily&quot;:[&quot;黑体&quot;],&quot;fontSize&quot;:&quot;14&quot;,&quot;lineHeight&quot;:&quot;15&quot;,&quot;show&quot;:true,&quot;style&quot;:&quot;&quot;,&quot;styleOptions&quot;:[],&quot;xPosition&quot;:&quot;center&quot;,&quot;yPosition&quot;:&quot;bottom&quot;},&quot;logoDisplay&quot;:{&quot;bottomLineHeight&quot;:&quot;15&quot;,&quot;imgHeight&quot;:&quot;32&quot;,&quot;imgUrl&quot;:&quot;https://ss1.dydata.io/newchartLogo.png&quot;,&quot;show&quot;:true,&quot;topLineHeight&quot;:&quot;11&quot;},&quot;map&quot;:[[{&quot;allowType&quot;:[&quot;string&quot;],&quot;configurable&quot;:false,&quot;function&quot;:&quot;objCol&quot;,&quot;index&quot;:0,&quot;isLegend&quot;:false,&quot;name&quot;:&quot;X轴对象&quot;},{&quot;allowType&quot;:[&quot;number&quot;],&quot;configurable&quot;:true,&quot;function&quot;:&quot;vCol&quot;,&quot;index&quot;:1,&quot;isLegend&quot;:false,&quot;name&quot;:&quot;数值列&quot;}]],&quot;numberFormat&quot;:{&quot;decimalPlaces&quot;:&quot;&quot;,&quot;style&quot;:&quot;1000.00&quot;},&quot;paddings&quot;:{&quot;bottom&quot;:&quot;33&quot;,&quot;chartBottom&quot;:&quot;5&quot;,&quot;left&quot;:&quot;24&quot;,&quot;right&quot;:&quot;24&quot;,&quot;top&quot;:&quot;24&quot;},&quot;publishDisplay&quot;:{&quot;color&quot;:&quot;#878787&quot;,&quot;fontFamily&quot;:&quot;黑体&quot;,&quot;fontSize&quot;:&quot;14&quot;,&quot;show&quot;:true,&quot;text&quot;:&quot;镝数出品&quot;},&quot;shadow&quot;:{&quot;display&quot;:false,&quot;shadowAngle&quot;:&quot;45&quot;,&quot;shadowBlur&quot;:&quot;5&quot;,&quot;shadowColor&quot;:&quot;#c6c6c6&quot;,&quot;shadowOpacity&quot;:&quot;100&quot;,&quot;shadowRadius&quot;:&quot;3&quot;},&quot;size&quot;:{&quot;height&quot;:466.32653061224494,&quot;ratio&quot;:&quot;&quot;,&quot;rotate&quot;:0,&quot;width&quot;:1109.1836734693877},&quot;sourceDisplay&quot;:{&quot;color&quot;:&quot;#878787&quot;,&quot;fontFamily&quot;:&quot;黑体&quot;,&quot;fontSize&quot;:&quot;14&quot;,&quot;show&quot;:false,&quot;text&quot;:&quot;数据来源：示例数据&quot;,&quot;topLineHeight&quot;:&quot;15&quot;,&quot;xPosition&quot;:&quot;left&quot;,&quot;yPosition&quot;:&quot;bottom&quot;},&quot;titleDisplay&quot;:{&quot;color&quot;:&quot;#4c4c4c&quot;,&quot;fontFamily&quot;:&quot;黑体&quot;,&quot;fontSize&quot;:&quot;36&quot;,&quot;lineHeight&quot;:&quot;10&quot;,&quot;show&quot;:false,&quot;text&quot;:&quot;2018年全国各地区销售额情况&quot;,&quot;totalHeight&quot;:&quot;39&quot;,&quot;xPosition&quot;:&quot;left&quot;,&quot;yPosition&quot;:&quot;top&quot;},&quot;tooltip&quot;:true,&quot;unitDisplay&quot;:{&quot;bottomLineHeight&quot;:&quot;15&quot;,&quot;color&quot;:&quot;#878787&quot;,&quot;fontFamily&quot;:&quot;黑体&quot;,&quot;fontSize&quot;:&quot;14&quot;,&quot;show&quot;:true,&quot;text&quot;:&quot;单位：百分比&quot;,&quot;xPosition&quot;:&quot;left&quot;,&quot;yPosition&quot;:&quot;top&quot;},&quot;watermarkDisplay&quot;:{&quot;imgHeight&quot;:&quot;80&quot;,&quot;imgUrl&quot;:&quot;https://ss1.dydata.io/newchartWatermark.png&quot;,&quot;imgWidth&quot;:&quot;80&quot;,&quot;show&quot;:false}},&quot;templateId&quot;:&quot;444734748594536323-4&quot;,&quot;templateSwitch&quot;:&quot;cross&quot;,&quot;theme&quot;:{&quot;_id&quot;:17,&quot;axis&quot;:{&quot;color&quot;:&quot;#a1a1a1&quot;},&quot;backgroundColor&quot;:&quot;#FFFFFF&quot;,&quot;card_color&quot;:&quot;#FEF5EF&quot;,&quot;colors&quot;:[&quot;#4150d8&quot;,&quot;#28bf7e&quot;,&quot;#ed7c2f&quot;,&quot;#f2a93b&quot;,&quot;#f9cf36&quot;,&quot;#4a5bdc&quot;,&quot;#4cd698&quot;,&quot;#f4914e&quot;,&quot;#fcb75b&quot;,&quot;#ffe180&quot;,&quot;#b6c2ff&quot;,&quot;#96edc1&quot;,&quot;#ffbe92&quot;,&quot;#ffd6ae&quot;,&quot;#ffecb6&quot;],&quot;fonts&quot;:{&quot;accessoryColor&quot;:&quot;#878787&quot;,&quot;color&quot;:&quot;#545454&quot;,&quot;fontFamily&quot;:&quot;阿里巴巴普惠体 常规&quot;,&quot;fontSize&quot;:&quot;14&quot;},&quot;grid&quot;:{&quot;color&quot;:&quot;#ccc&quot;},&quot;name&quot;:&quot;煦色韶光&quot;,&quot;price&quot;:&quot;0.0&quot;,&quot;shapeColor&quot;:1,&quot;themeId&quot;:&quot;17&quot;,&quot;thumb&quot;:&quot;https://ss1.dydata.io/v2/themes/17.png&quot;,&quot;titleFont&quot;:{&quot;color&quot;:&quot;#4c4c4c&quot;,&quot;fontFamily&quot;:&quot;阿里巴巴普惠体 常规&quot;,&quot;fontSize&quot;:&quot;36&quot;},&quot;typeDycharts&quot;:{}},&quot;thumb&quot;:&quot;//personal.wpscdn.cn/app/ds/frame/images/444734748594536323-4.png&quot;,&quot;title&quot;:&quot;基础柱状图&quot;,&quot;type&quot;:&quot;chart&quot;},&quot;dschart_id&quot;:&quot;444734748594536323-4&quot;,&quot;flag&quot;:&quot;1001&quot;,&quot;page&quot;:&quot;editor&quot;}"/>
    <wpswe:property key="isUseCommonErrorPage" value="false"/>
    <wpswe:property key="loadingImage" value="res:/icons/DsWebShapeDefaultPage.svg"/>
    <wpswe:property key="useSourceFormat" value="true"/>
  </wpswe:properties>
  <wpswe:watchingCache>
    <wpswe:linkPath>C:/Users/TristanLi/AppData/Local/Temp/wps.XeDLGh/Workbook2.xlsx</wpswe:linkPath>
  </wpswe:watchingCache>
  <wpswe:snapshot xmlns:r="http://schemas.openxmlformats.org/officeDocument/2006/relationships" r:embed="rId2"/>
  <wpswe:externalData xmlns:r="http://schemas.openxmlformats.org/officeDocument/2006/relationships" r:id="rId1"/>
  <wpswe:url>https://clientweb.docer.wps.cn//docer-ds/web-shape-1.0.0/?id=40&amp;dschart_id=444734748594536323&amp;from=chartwins&amp;productEntry=insert&amp;sceneEntry=rec</wpswe:url>
  <wpswe:constantSnapshot>false</wpswe:constantSnapshot>
</wpswe:webExtension>
</file>

<file path=docProps/app.xml><?xml version="1.0" encoding="utf-8"?>
<Properties xmlns="http://schemas.openxmlformats.org/officeDocument/2006/extended-properties" xmlns:vt="http://schemas.openxmlformats.org/officeDocument/2006/docPropsVTypes">
  <TotalTime>0</TotalTime>
  <Words>969</Words>
  <Application>WPS 演示</Application>
  <PresentationFormat/>
  <Paragraphs>99</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13</vt:i4>
      </vt:variant>
    </vt:vector>
  </HeadingPairs>
  <TitlesOfParts>
    <vt:vector size="32" baseType="lpstr">
      <vt:lpstr>Arial</vt:lpstr>
      <vt:lpstr>宋体</vt:lpstr>
      <vt:lpstr>Wingdings</vt:lpstr>
      <vt:lpstr>Arial</vt:lpstr>
      <vt:lpstr>Noto Sans SC</vt:lpstr>
      <vt:lpstr>微软雅黑</vt:lpstr>
      <vt:lpstr>Arial Unicode MS</vt:lpstr>
      <vt:lpstr>Times New Roman</vt:lpstr>
      <vt:lpstr>汉仪程行简</vt:lpstr>
      <vt:lpstr>等线</vt:lpstr>
      <vt:lpstr>Calibri</vt:lpstr>
      <vt:lpstr>汉仪雅酷黑 95W</vt:lpstr>
      <vt:lpstr>黑体</vt:lpstr>
      <vt:lpstr>Office 主题​​</vt:lpstr>
      <vt:lpstr>默认主题</vt:lpstr>
      <vt:lpstr>1_默认主题</vt:lpstr>
      <vt:lpstr>2_默认主题</vt:lpstr>
      <vt:lpstr>3_默认主题</vt:lpstr>
      <vt:lpstr>4_默认主题</vt:lpstr>
      <vt:lpstr>PowerPoint 演示文稿</vt:lpstr>
      <vt:lpstr>PowerPoint 演示文稿</vt:lpstr>
      <vt:lpstr>PowerPoint 演示文稿</vt:lpstr>
      <vt:lpstr>PowerPoint 演示文稿</vt:lpstr>
      <vt:lpstr>PowerPoint 演示文稿</vt:lpstr>
      <vt:lpstr>PowerPoint 演示文稿</vt:lpstr>
      <vt:lpstr>国内首家省级统一支付监管平台</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李嵩</cp:lastModifiedBy>
  <cp:revision>6</cp:revision>
  <dcterms:created xsi:type="dcterms:W3CDTF">2026-02-04T07:04:00Z</dcterms:created>
  <dcterms:modified xsi:type="dcterms:W3CDTF">2026-02-06T15:20:22Z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11347459545A4301A1B0DE19B6AF26A2_12</vt:lpwstr>
  </property>
</Properties>
</file>